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846" r:id="rId4"/>
    <p:sldId id="800" r:id="rId5"/>
    <p:sldId id="760" r:id="rId6"/>
    <p:sldId id="263" r:id="rId7"/>
    <p:sldId id="814" r:id="rId8"/>
    <p:sldId id="850" r:id="rId9"/>
    <p:sldId id="811" r:id="rId10"/>
    <p:sldId id="787" r:id="rId11"/>
    <p:sldId id="788" r:id="rId12"/>
    <p:sldId id="816" r:id="rId13"/>
    <p:sldId id="817" r:id="rId14"/>
    <p:sldId id="818" r:id="rId15"/>
    <p:sldId id="276" r:id="rId16"/>
    <p:sldId id="777" r:id="rId17"/>
    <p:sldId id="277" r:id="rId18"/>
    <p:sldId id="852" r:id="rId19"/>
    <p:sldId id="822" r:id="rId20"/>
    <p:sldId id="851" r:id="rId21"/>
    <p:sldId id="325" r:id="rId22"/>
    <p:sldId id="759" r:id="rId23"/>
    <p:sldId id="826" r:id="rId24"/>
    <p:sldId id="848" r:id="rId25"/>
    <p:sldId id="830" r:id="rId26"/>
    <p:sldId id="843" r:id="rId27"/>
    <p:sldId id="334" r:id="rId28"/>
    <p:sldId id="844" r:id="rId29"/>
    <p:sldId id="572" r:id="rId30"/>
    <p:sldId id="763" r:id="rId31"/>
    <p:sldId id="857" r:id="rId32"/>
    <p:sldId id="849" r:id="rId33"/>
    <p:sldId id="858" r:id="rId34"/>
    <p:sldId id="841" r:id="rId35"/>
    <p:sldId id="845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 snapToObjects="1">
      <p:cViewPr>
        <p:scale>
          <a:sx n="88" d="100"/>
          <a:sy n="88" d="100"/>
        </p:scale>
        <p:origin x="1480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C5FB2-CC9A-2B4D-8AE6-46BD3ADAC9CD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4A057-CC27-0D48-A76E-8E794A0A0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65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Mais il y a des </a:t>
            </a:r>
            <a:r>
              <a:rPr lang="fr-FR" dirty="0" err="1"/>
              <a:t>intéractions</a:t>
            </a:r>
            <a:r>
              <a:rPr lang="fr-FR" dirty="0"/>
              <a:t>, des compétitions dans les blocs entre ces spécialités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4A057-CC27-0D48-A76E-8E794A0A064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77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va voir, on sait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4A057-CC27-0D48-A76E-8E794A0A064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14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Ces </a:t>
            </a:r>
            <a:r>
              <a:rPr lang="fr-FR" dirty="0" err="1"/>
              <a:t>conqs</a:t>
            </a:r>
            <a:r>
              <a:rPr lang="fr-FR" dirty="0"/>
              <a:t> </a:t>
            </a:r>
            <a:r>
              <a:rPr lang="fr-FR" dirty="0" err="1"/>
              <a:t>stratgies</a:t>
            </a:r>
            <a:r>
              <a:rPr lang="fr-FR" dirty="0"/>
              <a:t> proposées par la </a:t>
            </a:r>
            <a:r>
              <a:rPr lang="fr-FR" dirty="0" err="1"/>
              <a:t>Haevard</a:t>
            </a:r>
            <a:r>
              <a:rPr lang="fr-FR" dirty="0"/>
              <a:t> Business </a:t>
            </a:r>
            <a:r>
              <a:rPr lang="fr-FR" dirty="0" err="1"/>
              <a:t>review</a:t>
            </a:r>
            <a:r>
              <a:rPr lang="fr-FR" dirty="0"/>
              <a:t>;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4A057-CC27-0D48-A76E-8E794A0A064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76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Voyons en la démonstration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4A057-CC27-0D48-A76E-8E794A0A064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34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12701-ADA8-1F48-87B4-A1BE26686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2E8866-7804-AC49-BEFF-595831048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6F24EC-A3E7-3942-BA74-D4227D43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E149-87C2-3F4C-BC87-66AB9BF814E2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FCF34B-71D8-0340-9EE6-E23B46AA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956C63-C2F5-504F-B956-7C1CC04F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12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C08B7-BC48-A346-B933-CBE89889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705A2E-7B84-5D4E-9D4B-115DFEE9F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0BA6E8-FEC2-1B4C-9DF3-23645FC1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4010-7B00-4142-BF2B-179988B8EC58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ECFCF1-8EC6-E74B-9826-C68BCB84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6B0AA2-C740-A446-B486-D95AB2B5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53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A6E832-4F3C-7C42-8001-2CC91030C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949502-372C-144E-9281-851A7FE29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633508-7C09-AA4C-8FE8-F50765BE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0876-7A06-C642-95A7-5F289AE27328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111619-E6CF-5C44-A69A-34E358B5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D6A7F4-2B30-104B-AC50-2F80DBBC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74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7ACA3-6474-E34E-844C-8D650E1D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285B01-B515-784B-993E-7E43C092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922139-6FDE-F34D-980E-091D51CA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3DA5-7059-0D4F-B886-1173035F3298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30BA68-5FD2-E248-B103-BF0F5D80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FED01C-88A0-7B49-99E2-0788ED86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38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69AFB-DE55-1D4D-99B4-745EA5104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DE40C2-F92A-694A-A5B1-C0C95A67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3223C-2D08-8F4F-A65B-12E85F98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CE4-EA38-9240-80C7-3046F0ED21F4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CB2FC-1C03-DF4F-A7E2-55E65251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21842C-85B5-544F-B034-CBE19897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71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29D7E-A743-7E41-934B-7803414A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107F47-4DA2-6F49-BC16-DB86EA1DB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34EB6E-8C0B-C946-BB3D-17715DC02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42CC6D-302E-274B-9372-20F86848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BC4F-39A2-1145-BD87-04957FADF1C4}" type="datetime1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5D774B-BE4B-9040-ADE1-3C843B54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74A37-55F1-C842-8F90-AACAAF7C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03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70B8D-33C3-B64D-BB3F-B02E216B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A51BC9-DE27-DC49-998A-0068E888B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FCE6B6-117D-D04D-93F1-B7D787395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FEE0A4-3391-E245-9787-850254BF8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630D06-48C7-BD48-B128-DE2312BEE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8BFE20-5F85-D440-9A8C-04B01B68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53B-EEEA-A640-8CAA-23933465DBF4}" type="datetime1">
              <a:rPr lang="fr-FR" smtClean="0"/>
              <a:t>24/06/2021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D247FF-7D7B-E943-A0CD-A2F0E9F6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CE3085-C1B1-AA49-BE0C-8381E060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35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57EA1-4A32-B14E-881C-767601D9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BB6AF6-D944-174A-B0DF-90703538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A94-A741-1D42-A97F-76080506D08C}" type="datetime1">
              <a:rPr lang="fr-FR" smtClean="0"/>
              <a:t>24/06/2021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D3F3A-758B-8841-A835-14BFEAA2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1EACB0-30B8-294F-ADC8-5CCC68A6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02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6F6575-0DF8-3A46-BF06-5E5F86E5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CFD2-3723-034A-AD6F-638CFB07981B}" type="datetime1">
              <a:rPr lang="fr-FR" smtClean="0"/>
              <a:t>24/06/2021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2CCDB0-9D1C-4B4E-A5EC-607D3ED5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5DD6F5-B747-F645-9F6A-54066344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3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6F11C-03AA-8845-BC77-33A24099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96B0B-14CF-8448-8B80-0577ABB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0D3F9C-6CDD-BE4F-AE1E-2E0943CBA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70F52-F410-0840-8882-C4609807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DC8A-19BA-CB4D-B5A2-7B71F1DBDF77}" type="datetime1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527BDB-B405-5E40-8E10-87EFA725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DEE1B0-B99B-984E-852B-FC251070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53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EB15D-DE09-6142-A153-603F3DE5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461B46-F9E2-414F-8B75-1CA442CC3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4B1740-552F-D140-B81F-42AA90C27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2DD2DB-569F-6940-8E4D-40D4930A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BEA7-ADB6-9F49-AFBB-AD564EEC68BC}" type="datetime1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0AB744-04CF-1E47-A03D-D9AA9E57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8AF207-B9EA-1A4A-AD32-22BB373A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1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AB7424-6617-4C49-B26F-B05D37E7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067BD8-13EE-F040-8D68-2B2DDE3C5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F94F22-58BE-EA4C-A9D8-391EBA7EB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F641-0051-F943-9F72-4ACA3BB0E322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F1C2C9-26C7-CE4B-9936-7D388ED89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37C41-0F66-9B4B-8B85-F295E5924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68EB-65C1-C845-80BB-86F9B02CB1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67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36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67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4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0" name="Freeform: Shape 4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1" name="Freeform: Shape 4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2" name="Freeform: Shape 4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3" name="Freeform: Shape 4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5606A4-CAE7-7148-BBD0-DC92918A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88" y="652463"/>
            <a:ext cx="6650038" cy="2319338"/>
          </a:xfrm>
          <a:prstGeom prst="rect">
            <a:avLst/>
          </a:prstGeom>
        </p:spPr>
      </p:pic>
      <p:pic>
        <p:nvPicPr>
          <p:cNvPr id="5" name="Image 10" descr="Une image contenant bouchon, produit céramique, porcelaine&#10;&#10;Description générée automatiquement">
            <a:extLst>
              <a:ext uri="{FF2B5EF4-FFF2-40B4-BE49-F238E27FC236}">
                <a16:creationId xmlns:a16="http://schemas.microsoft.com/office/drawing/2014/main" id="{FDD00BCD-B438-334F-AC64-ADF2E5CDC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88" y="3040063"/>
            <a:ext cx="3614738" cy="3152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>
            <a:extLst>
              <a:ext uri="{FF2B5EF4-FFF2-40B4-BE49-F238E27FC236}">
                <a16:creationId xmlns:a16="http://schemas.microsoft.com/office/drawing/2014/main" id="{5E70250C-3FCE-9148-A2EA-B2A5B501F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9788" y="3040063"/>
            <a:ext cx="2967038" cy="3152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2FBF32-D1BD-9E41-95A6-431D68E6F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7" y="636914"/>
            <a:ext cx="4467129" cy="2782056"/>
          </a:xfrm>
        </p:spPr>
        <p:txBody>
          <a:bodyPr anchor="b">
            <a:noAutofit/>
          </a:bodyPr>
          <a:lstStyle/>
          <a:p>
            <a:pPr lvl="0" algn="l"/>
            <a:r>
              <a:rPr lang="fr-FR" sz="4000" b="1" dirty="0">
                <a:solidFill>
                  <a:schemeClr val="tx2"/>
                </a:solidFill>
              </a:rPr>
              <a:t>Gestion des listes d’attente en chirurgie après la COVID-19 </a:t>
            </a:r>
            <a:br>
              <a:rPr lang="fr-FR" sz="4000" b="1" dirty="0">
                <a:solidFill>
                  <a:schemeClr val="tx2"/>
                </a:solidFill>
              </a:rPr>
            </a:br>
            <a:r>
              <a:rPr lang="fr-FR" sz="4000" b="1" dirty="0">
                <a:solidFill>
                  <a:schemeClr val="tx2"/>
                </a:solidFill>
              </a:rPr>
              <a:t>et chirurgie ambulatoire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56F136-AC39-9E45-9E4F-F39035743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3604221"/>
            <a:ext cx="3585113" cy="2411448"/>
          </a:xfrm>
        </p:spPr>
        <p:txBody>
          <a:bodyPr anchor="t">
            <a:normAutofit/>
          </a:bodyPr>
          <a:lstStyle/>
          <a:p>
            <a:pPr algn="l"/>
            <a:r>
              <a:rPr lang="fr-FR" sz="1700" dirty="0">
                <a:solidFill>
                  <a:schemeClr val="tx2"/>
                </a:solidFill>
              </a:rPr>
              <a:t>Professeure Corinne VONS</a:t>
            </a:r>
          </a:p>
          <a:p>
            <a:pPr algn="l"/>
            <a:r>
              <a:rPr lang="fr-FR" sz="1700" dirty="0">
                <a:solidFill>
                  <a:schemeClr val="tx2"/>
                </a:solidFill>
              </a:rPr>
              <a:t>Service de chirurgie digestive, hôpital Avicenne, APHP, Bobigny</a:t>
            </a:r>
          </a:p>
          <a:p>
            <a:pPr algn="l"/>
            <a:r>
              <a:rPr lang="fr-FR" sz="1700" dirty="0">
                <a:solidFill>
                  <a:schemeClr val="tx2"/>
                </a:solidFill>
              </a:rPr>
              <a:t>Faculté de médecine, Université de Sorbonne Paris Nord</a:t>
            </a:r>
          </a:p>
          <a:p>
            <a:pPr algn="l"/>
            <a:r>
              <a:rPr lang="fr-FR" sz="1700" dirty="0">
                <a:solidFill>
                  <a:schemeClr val="tx2"/>
                </a:solidFill>
              </a:rPr>
              <a:t>Présidente de l’Association Française de Chirurgie Ambulatoire</a:t>
            </a:r>
          </a:p>
          <a:p>
            <a:pPr algn="l"/>
            <a:endParaRPr lang="fr-FR" sz="1700" dirty="0">
              <a:solidFill>
                <a:schemeClr val="tx2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95F35E6-FC59-BC4A-A188-821986C6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4CF3-36A0-3D40-A8BE-6F1C9B1860AA}" type="datetime1">
              <a:rPr lang="fr-FR" smtClean="0"/>
              <a:t>24/06/2021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0778534-CDB8-0D4A-9EF1-B1F6A815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JAB 2021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E07A273-7B7E-7D4D-AC2A-B5DF3F77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96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165A-7C60-FB4B-A946-C76F71275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5238" cy="49453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012CB3-E7CD-CA47-A55C-45EC80F99A94}"/>
              </a:ext>
            </a:extLst>
          </p:cNvPr>
          <p:cNvSpPr/>
          <p:nvPr/>
        </p:nvSpPr>
        <p:spPr>
          <a:xfrm>
            <a:off x="385763" y="5142250"/>
            <a:ext cx="1128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Carnet chirurgical post-pandémique  </a:t>
            </a:r>
            <a:r>
              <a:rPr lang="fr-FR" b="1" u="sng" dirty="0">
                <a:solidFill>
                  <a:srgbClr val="FF0000"/>
                </a:solidFill>
              </a:rPr>
              <a:t>sans croissance</a:t>
            </a:r>
          </a:p>
          <a:p>
            <a:r>
              <a:rPr lang="fr-FR" dirty="0"/>
              <a:t>Lorsque le système de santé retrouvera sa pleine capacité prévue avant la pandémie, il y aura </a:t>
            </a:r>
            <a:r>
              <a:rPr lang="fr-FR" b="1" dirty="0"/>
              <a:t>un arriéré cumulé de &gt; 1 million de cas chirurgicaux 2 ans après la fin du report</a:t>
            </a:r>
            <a:r>
              <a:rPr lang="fr-FR" dirty="0"/>
              <a:t>. </a:t>
            </a:r>
          </a:p>
          <a:p>
            <a:r>
              <a:rPr lang="fr-FR" dirty="0"/>
              <a:t>En supposant un taux de croissance pré-pandémique, </a:t>
            </a:r>
            <a:r>
              <a:rPr lang="fr-FR" b="1" dirty="0">
                <a:solidFill>
                  <a:srgbClr val="FF0000"/>
                </a:solidFill>
              </a:rPr>
              <a:t>il semble impossible de combler l'écart sur l'arriéré accumulé</a:t>
            </a:r>
            <a:endParaRPr lang="fr-FR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471FF5-43D3-A446-A0D0-857B73C2914E}"/>
              </a:ext>
            </a:extLst>
          </p:cNvPr>
          <p:cNvSpPr txBox="1"/>
          <p:nvPr/>
        </p:nvSpPr>
        <p:spPr>
          <a:xfrm>
            <a:off x="7687434" y="1993649"/>
            <a:ext cx="3167277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Chirurgie élective orthopédique</a:t>
            </a:r>
          </a:p>
          <a:p>
            <a:r>
              <a:rPr lang="fr-FR" dirty="0"/>
              <a:t>J </a:t>
            </a:r>
            <a:r>
              <a:rPr lang="fr-FR" dirty="0" err="1"/>
              <a:t>Bone</a:t>
            </a:r>
            <a:r>
              <a:rPr lang="fr-FR" dirty="0"/>
              <a:t> and Joint </a:t>
            </a:r>
            <a:r>
              <a:rPr lang="fr-FR" dirty="0" err="1"/>
              <a:t>Surg</a:t>
            </a:r>
            <a:r>
              <a:rPr lang="fr-FR" dirty="0"/>
              <a:t> 2020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9FC716-6C02-054A-9A91-1D69697C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4E87-D66D-5048-A924-FBCDD86D11AA}" type="datetime1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B83881-48AA-1042-8F90-8A005F16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E62C75-B0AD-3B4C-902F-D3525662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49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551E19-7E9D-F24E-9C97-8C73D1CC5D1B}"/>
              </a:ext>
            </a:extLst>
          </p:cNvPr>
          <p:cNvSpPr/>
          <p:nvPr/>
        </p:nvSpPr>
        <p:spPr>
          <a:xfrm>
            <a:off x="323849" y="4986337"/>
            <a:ext cx="9525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Carnet de commandes avec </a:t>
            </a:r>
            <a:r>
              <a:rPr lang="fr-FR" b="1" u="sng" dirty="0">
                <a:solidFill>
                  <a:srgbClr val="FF0000"/>
                </a:solidFill>
              </a:rPr>
              <a:t>croissance accélérée </a:t>
            </a:r>
          </a:p>
          <a:p>
            <a:r>
              <a:rPr lang="fr-FR" dirty="0"/>
              <a:t>Dans un scénario de croissance accélérée </a:t>
            </a:r>
            <a:r>
              <a:rPr lang="fr-FR" b="1" dirty="0"/>
              <a:t>il faudrait tout de même plus de 2 ans</a:t>
            </a:r>
            <a:r>
              <a:rPr lang="fr-FR" dirty="0"/>
              <a:t> pour mettre fin à l'arriéré cumulé </a:t>
            </a:r>
          </a:p>
          <a:p>
            <a:r>
              <a:rPr lang="fr-FR" dirty="0"/>
              <a:t>Dans ce modèle, le nombre de cas à effectuer à 2 ans serait &gt; 5 fois le volume mensuel de cas pré-pandémique prévu.</a:t>
            </a:r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E61269-2510-6D42-B099-C55470AF5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-1"/>
            <a:ext cx="7350548" cy="49863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853940C-9B73-094B-A14A-25B5E5AA0871}"/>
              </a:ext>
            </a:extLst>
          </p:cNvPr>
          <p:cNvSpPr txBox="1"/>
          <p:nvPr/>
        </p:nvSpPr>
        <p:spPr>
          <a:xfrm>
            <a:off x="8229600" y="2015067"/>
            <a:ext cx="2688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 </a:t>
            </a:r>
            <a:r>
              <a:rPr lang="fr-FR" dirty="0" err="1"/>
              <a:t>Bone</a:t>
            </a:r>
            <a:r>
              <a:rPr lang="fr-FR" dirty="0"/>
              <a:t> and Joint </a:t>
            </a:r>
            <a:r>
              <a:rPr lang="fr-FR" dirty="0" err="1"/>
              <a:t>Surg</a:t>
            </a:r>
            <a:r>
              <a:rPr lang="fr-FR" dirty="0"/>
              <a:t> 2020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69DD58-C877-7347-B358-661941AF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C98-797A-F74A-854B-2831535E67EA}" type="datetime1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473458-9517-0B4A-8CCE-679068FC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F52D25-150A-D945-80B9-3B5DCF7E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11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471FF5-43D3-A446-A0D0-857B73C2914E}"/>
              </a:ext>
            </a:extLst>
          </p:cNvPr>
          <p:cNvSpPr txBox="1"/>
          <p:nvPr/>
        </p:nvSpPr>
        <p:spPr>
          <a:xfrm>
            <a:off x="7687434" y="1993649"/>
            <a:ext cx="3167277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Chirurgie élective orthopédique</a:t>
            </a:r>
          </a:p>
          <a:p>
            <a:r>
              <a:rPr lang="fr-FR" dirty="0"/>
              <a:t>J </a:t>
            </a:r>
            <a:r>
              <a:rPr lang="fr-FR" dirty="0" err="1"/>
              <a:t>Bone</a:t>
            </a:r>
            <a:r>
              <a:rPr lang="fr-FR" dirty="0"/>
              <a:t> and Joint </a:t>
            </a:r>
            <a:r>
              <a:rPr lang="fr-FR" dirty="0" err="1"/>
              <a:t>Surg</a:t>
            </a:r>
            <a:r>
              <a:rPr lang="fr-FR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6225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DD75C4D-6D98-AF42-A700-67EBE3D6C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50788"/>
              </p:ext>
            </p:extLst>
          </p:nvPr>
        </p:nvGraphicFramePr>
        <p:xfrm>
          <a:off x="283778" y="640080"/>
          <a:ext cx="1143292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507">
                  <a:extLst>
                    <a:ext uri="{9D8B030D-6E8A-4147-A177-3AD203B41FA5}">
                      <a16:colId xmlns:a16="http://schemas.microsoft.com/office/drawing/2014/main" val="2464913147"/>
                    </a:ext>
                  </a:extLst>
                </a:gridCol>
                <a:gridCol w="2471057">
                  <a:extLst>
                    <a:ext uri="{9D8B030D-6E8A-4147-A177-3AD203B41FA5}">
                      <a16:colId xmlns:a16="http://schemas.microsoft.com/office/drawing/2014/main" val="1804154692"/>
                    </a:ext>
                  </a:extLst>
                </a:gridCol>
                <a:gridCol w="2053774">
                  <a:extLst>
                    <a:ext uri="{9D8B030D-6E8A-4147-A177-3AD203B41FA5}">
                      <a16:colId xmlns:a16="http://schemas.microsoft.com/office/drawing/2014/main" val="1549069018"/>
                    </a:ext>
                  </a:extLst>
                </a:gridCol>
                <a:gridCol w="2512473">
                  <a:extLst>
                    <a:ext uri="{9D8B030D-6E8A-4147-A177-3AD203B41FA5}">
                      <a16:colId xmlns:a16="http://schemas.microsoft.com/office/drawing/2014/main" val="3414046205"/>
                    </a:ext>
                  </a:extLst>
                </a:gridCol>
                <a:gridCol w="2230113">
                  <a:extLst>
                    <a:ext uri="{9D8B030D-6E8A-4147-A177-3AD203B41FA5}">
                      <a16:colId xmlns:a16="http://schemas.microsoft.com/office/drawing/2014/main" val="206629744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fr-FR" dirty="0"/>
                        <a:t>Chirurgie Pays 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Méthode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L'arriéré cumulé a été calculé et analysé.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Volume et/ou % de déprogrammations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Condition de moyens supplémentaires mis en </a:t>
                      </a:r>
                      <a:r>
                        <a:rPr lang="fr-FR" dirty="0" err="1"/>
                        <a:t>oeuvre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estimé pour la clearance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49180"/>
                  </a:ext>
                </a:extLst>
              </a:tr>
              <a:tr h="1140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Arthroplasties totales et fusions vertébrales électives </a:t>
                      </a:r>
                    </a:p>
                    <a:p>
                      <a:r>
                        <a:rPr lang="fr-FR" dirty="0"/>
                        <a:t>USA J </a:t>
                      </a:r>
                      <a:r>
                        <a:rPr lang="fr-FR" dirty="0" err="1"/>
                        <a:t>Bone</a:t>
                      </a:r>
                      <a:r>
                        <a:rPr lang="fr-FR" dirty="0"/>
                        <a:t> and Joint </a:t>
                      </a:r>
                      <a:r>
                        <a:rPr lang="fr-FR" dirty="0" err="1"/>
                        <a:t>Surg</a:t>
                      </a:r>
                      <a:r>
                        <a:rPr lang="fr-FR" dirty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USA Comparaison</a:t>
                      </a:r>
                      <a:r>
                        <a:rPr lang="fr-FR" b="1" baseline="0" dirty="0"/>
                        <a:t> avec data années précédentes</a:t>
                      </a:r>
                    </a:p>
                    <a:p>
                      <a:r>
                        <a:rPr lang="fr-FR" b="1" dirty="0"/>
                        <a:t>sur 12 semaines</a:t>
                      </a:r>
                    </a:p>
                    <a:p>
                      <a:r>
                        <a:rPr lang="fr-FR" b="0" dirty="0"/>
                        <a:t>Monte Carlo simulation</a:t>
                      </a:r>
                    </a:p>
                    <a:p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(somme arriéré et futur</a:t>
                      </a:r>
                      <a:r>
                        <a:rPr lang="fr-FR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&gt;1  M d’actes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Si croissance à 90 %.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Si croissance 10 %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Optimiste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: 7 mois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Ambivalent: 12 mois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Pessimiste: 16 mois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10840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« Chirurgie vasculaire »</a:t>
                      </a:r>
                    </a:p>
                    <a:p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J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Vasc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Chir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2021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Etat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du Michigan USA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35 hôpitaux</a:t>
                      </a:r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sur 12 semaines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500 interventions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Pas d’augmentation de la croissance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 mois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 mois si mutualisation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09149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Province de Chine </a:t>
                      </a:r>
                    </a:p>
                    <a:p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Chirurgie colo rectale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CMAJ </a:t>
                      </a:r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nov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Données d’un hôpital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Comparaison historique d’activité (sur 26 semaines), 9 patients/</a:t>
                      </a:r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sem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Chute moyenne </a:t>
                      </a:r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 75 % des cas opérés</a:t>
                      </a: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23 % d’augmentation</a:t>
                      </a: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il faudra 12,5 semaines (&gt; 3 mois)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73824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Chirurgie cardiaque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 </a:t>
                      </a:r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Surg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Thorac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Données de 3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500  interventions déprogrammés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/mois</a:t>
                      </a:r>
                      <a:r>
                        <a:rPr lang="fr-FR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 augmentation de 100% à 150 %: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 pas: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1 mois</a:t>
                      </a: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541402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A0DB9876-30A6-5647-8B59-6367920F9E16}"/>
              </a:ext>
            </a:extLst>
          </p:cNvPr>
          <p:cNvSpPr txBox="1">
            <a:spLocks/>
          </p:cNvSpPr>
          <p:nvPr/>
        </p:nvSpPr>
        <p:spPr>
          <a:xfrm>
            <a:off x="283778" y="23914"/>
            <a:ext cx="110700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2- Modélisations: spécialités chirurgicales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28E3B5-F871-CF40-B3BE-C678EBD7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3711-F081-8B4F-9D7B-F41C8127EE0C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DA8FB9-9DC0-E84A-BA93-A00521FC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568A8A-2CBB-4543-97EF-8D109E97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64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DD75C4D-6D98-AF42-A700-67EBE3D6C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64261"/>
              </p:ext>
            </p:extLst>
          </p:nvPr>
        </p:nvGraphicFramePr>
        <p:xfrm>
          <a:off x="283778" y="640080"/>
          <a:ext cx="1143292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507">
                  <a:extLst>
                    <a:ext uri="{9D8B030D-6E8A-4147-A177-3AD203B41FA5}">
                      <a16:colId xmlns:a16="http://schemas.microsoft.com/office/drawing/2014/main" val="2464913147"/>
                    </a:ext>
                  </a:extLst>
                </a:gridCol>
                <a:gridCol w="2471057">
                  <a:extLst>
                    <a:ext uri="{9D8B030D-6E8A-4147-A177-3AD203B41FA5}">
                      <a16:colId xmlns:a16="http://schemas.microsoft.com/office/drawing/2014/main" val="1804154692"/>
                    </a:ext>
                  </a:extLst>
                </a:gridCol>
                <a:gridCol w="2053774">
                  <a:extLst>
                    <a:ext uri="{9D8B030D-6E8A-4147-A177-3AD203B41FA5}">
                      <a16:colId xmlns:a16="http://schemas.microsoft.com/office/drawing/2014/main" val="1549069018"/>
                    </a:ext>
                  </a:extLst>
                </a:gridCol>
                <a:gridCol w="2512473">
                  <a:extLst>
                    <a:ext uri="{9D8B030D-6E8A-4147-A177-3AD203B41FA5}">
                      <a16:colId xmlns:a16="http://schemas.microsoft.com/office/drawing/2014/main" val="3414046205"/>
                    </a:ext>
                  </a:extLst>
                </a:gridCol>
                <a:gridCol w="2230113">
                  <a:extLst>
                    <a:ext uri="{9D8B030D-6E8A-4147-A177-3AD203B41FA5}">
                      <a16:colId xmlns:a16="http://schemas.microsoft.com/office/drawing/2014/main" val="206629744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fr-FR" dirty="0"/>
                        <a:t>Chirurgie Pays 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Méthode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L'arriéré cumulé a été calculé et analysé.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Volume et/ou % de déprogrammations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Condition de moyens supplémentaires mis en </a:t>
                      </a:r>
                      <a:r>
                        <a:rPr lang="fr-FR" dirty="0" err="1"/>
                        <a:t>oeuvre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estimé pour la clearance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49180"/>
                  </a:ext>
                </a:extLst>
              </a:tr>
              <a:tr h="1140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Arthroplasties totales fusions vertébrales électives </a:t>
                      </a:r>
                    </a:p>
                    <a:p>
                      <a:r>
                        <a:rPr lang="fr-FR" dirty="0"/>
                        <a:t>USA J </a:t>
                      </a:r>
                      <a:r>
                        <a:rPr lang="fr-FR" dirty="0" err="1"/>
                        <a:t>Bone</a:t>
                      </a:r>
                      <a:r>
                        <a:rPr lang="fr-FR" dirty="0"/>
                        <a:t> and Joint </a:t>
                      </a:r>
                      <a:r>
                        <a:rPr lang="fr-FR" dirty="0" err="1"/>
                        <a:t>Surg</a:t>
                      </a:r>
                      <a:r>
                        <a:rPr lang="fr-FR" dirty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USA Comparaison</a:t>
                      </a:r>
                      <a:r>
                        <a:rPr lang="fr-FR" b="1" baseline="0" dirty="0"/>
                        <a:t> avec data années précédentes</a:t>
                      </a:r>
                    </a:p>
                    <a:p>
                      <a:r>
                        <a:rPr lang="fr-FR" b="1" dirty="0"/>
                        <a:t>sur 12 semaines</a:t>
                      </a:r>
                    </a:p>
                    <a:p>
                      <a:r>
                        <a:rPr lang="fr-FR" b="0" dirty="0"/>
                        <a:t>Monte Carlo simulation</a:t>
                      </a:r>
                    </a:p>
                    <a:p>
                      <a:r>
                        <a:rPr lang="fr-FR" b="0" dirty="0"/>
                        <a:t>(somme arriéré et futur)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&gt;1  M d’actes (USA)</a:t>
                      </a:r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Si croissance à 90 %.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Si croissance 10 %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Optimiste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: 7 mois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Ambivalent: 12 mois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Pessimiste: 16 mois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10840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« Chirurgie vasculaire »</a:t>
                      </a:r>
                    </a:p>
                    <a:p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J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Vasc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Chir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2021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USA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Data état du Michigan 35 hôpitaux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Sur 12 semaines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500 interventions</a:t>
                      </a:r>
                    </a:p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(90 %)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Pas d’augmentation de la croissance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 mois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 mois si collectif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09149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Chirurgie colo rectale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CMAJ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Province de Chine 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Données d’un hôpital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Comparaison historique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Chute moyenne 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de 74</a:t>
                      </a:r>
                      <a:r>
                        <a:rPr lang="fr-FR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% des cas opérés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23 % d’augmentation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il faudra 12,5 semaines (&gt; 3 mois)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73824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Chirurgie cardiaque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 </a:t>
                      </a:r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Surg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Thorac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Données de 3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500  interventions déprogrammés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/mois</a:t>
                      </a:r>
                      <a:r>
                        <a:rPr lang="fr-FR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 augmentation de 100% à 150 %: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 pas: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1 mois</a:t>
                      </a: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541402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A0DB9876-30A6-5647-8B59-6367920F9E16}"/>
              </a:ext>
            </a:extLst>
          </p:cNvPr>
          <p:cNvSpPr txBox="1">
            <a:spLocks/>
          </p:cNvSpPr>
          <p:nvPr/>
        </p:nvSpPr>
        <p:spPr>
          <a:xfrm>
            <a:off x="283778" y="23914"/>
            <a:ext cx="110700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2- Modélisations: spécialités chirurgicales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737F49-D714-6447-90A6-73AADDDE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3A4D-0CF2-7F4C-8A30-C25D4276B470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24E7F0-294D-D842-9497-F8A2E9CF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C67A58-52B5-714D-A600-A7B7C8BD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01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DD75C4D-6D98-AF42-A700-67EBE3D6C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205093"/>
              </p:ext>
            </p:extLst>
          </p:nvPr>
        </p:nvGraphicFramePr>
        <p:xfrm>
          <a:off x="283778" y="631037"/>
          <a:ext cx="1143292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507">
                  <a:extLst>
                    <a:ext uri="{9D8B030D-6E8A-4147-A177-3AD203B41FA5}">
                      <a16:colId xmlns:a16="http://schemas.microsoft.com/office/drawing/2014/main" val="2464913147"/>
                    </a:ext>
                  </a:extLst>
                </a:gridCol>
                <a:gridCol w="2471057">
                  <a:extLst>
                    <a:ext uri="{9D8B030D-6E8A-4147-A177-3AD203B41FA5}">
                      <a16:colId xmlns:a16="http://schemas.microsoft.com/office/drawing/2014/main" val="1804154692"/>
                    </a:ext>
                  </a:extLst>
                </a:gridCol>
                <a:gridCol w="2053774">
                  <a:extLst>
                    <a:ext uri="{9D8B030D-6E8A-4147-A177-3AD203B41FA5}">
                      <a16:colId xmlns:a16="http://schemas.microsoft.com/office/drawing/2014/main" val="1549069018"/>
                    </a:ext>
                  </a:extLst>
                </a:gridCol>
                <a:gridCol w="2512473">
                  <a:extLst>
                    <a:ext uri="{9D8B030D-6E8A-4147-A177-3AD203B41FA5}">
                      <a16:colId xmlns:a16="http://schemas.microsoft.com/office/drawing/2014/main" val="3414046205"/>
                    </a:ext>
                  </a:extLst>
                </a:gridCol>
                <a:gridCol w="2230113">
                  <a:extLst>
                    <a:ext uri="{9D8B030D-6E8A-4147-A177-3AD203B41FA5}">
                      <a16:colId xmlns:a16="http://schemas.microsoft.com/office/drawing/2014/main" val="206629744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fr-FR" dirty="0"/>
                        <a:t>Chirurgie Pays 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Méthode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L'arriéré cumulé a été calculé et analysé.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Volume et/ou % de déprogrammations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Condition de moyens </a:t>
                      </a:r>
                    </a:p>
                    <a:p>
                      <a:r>
                        <a:rPr lang="fr-FR" dirty="0"/>
                        <a:t>supplémentaires mis en œuvre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estimé pour la clearance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49180"/>
                  </a:ext>
                </a:extLst>
              </a:tr>
              <a:tr h="1140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Arthroplasties totales fusions vertébrales électives </a:t>
                      </a:r>
                    </a:p>
                    <a:p>
                      <a:r>
                        <a:rPr lang="fr-FR" dirty="0"/>
                        <a:t>USA J </a:t>
                      </a:r>
                      <a:r>
                        <a:rPr lang="fr-FR" dirty="0" err="1"/>
                        <a:t>Bone</a:t>
                      </a:r>
                      <a:r>
                        <a:rPr lang="fr-FR" dirty="0"/>
                        <a:t> and Joint </a:t>
                      </a:r>
                      <a:r>
                        <a:rPr lang="fr-FR" dirty="0" err="1"/>
                        <a:t>Surg</a:t>
                      </a:r>
                      <a:r>
                        <a:rPr lang="fr-FR" dirty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USA Comparaison</a:t>
                      </a:r>
                      <a:r>
                        <a:rPr lang="fr-FR" b="1" baseline="0" dirty="0"/>
                        <a:t> avec data années précédentes</a:t>
                      </a:r>
                    </a:p>
                    <a:p>
                      <a:r>
                        <a:rPr lang="fr-FR" b="1" dirty="0"/>
                        <a:t>sur 12 semaines</a:t>
                      </a:r>
                    </a:p>
                    <a:p>
                      <a:r>
                        <a:rPr lang="fr-FR" b="0" dirty="0"/>
                        <a:t>Monte Carlo simulation</a:t>
                      </a:r>
                    </a:p>
                    <a:p>
                      <a:r>
                        <a:rPr lang="fr-FR" b="0" dirty="0"/>
                        <a:t>(somme arriéré et futur)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&gt;1  M d’actes (USA)</a:t>
                      </a:r>
                    </a:p>
                    <a:p>
                      <a:r>
                        <a:rPr lang="fr-FR" b="1" dirty="0"/>
                        <a:t>déprogrammés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Si croissance à 90 %.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Si croissance 10 %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Optimiste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: 7 mois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Ambivalent: 12 mois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Pessimiste: 16 mois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10840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« Chirurgie vasculaire »</a:t>
                      </a:r>
                    </a:p>
                    <a:p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J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Vasc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tx1"/>
                          </a:solidFill>
                        </a:rPr>
                        <a:t>Chir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2021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Data état du Michigan 35 hôpitaux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Sur 12 semaines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500 interventions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déprogrammés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(90 %)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Pas d’augmentation de la croissance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 mois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 mois si collectif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09149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Chirurgie colo rectale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CMAJ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Province de Chine 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Données d’un hôpital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Comparaison historique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Chute moyenne 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de 74</a:t>
                      </a:r>
                      <a:r>
                        <a:rPr lang="fr-FR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% des cas opérés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23 % d’augmentation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il faudra 12,5 semaines (&gt; 3 mois)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73824"/>
                  </a:ext>
                </a:extLst>
              </a:tr>
              <a:tr h="905356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Chirurgie cardiaque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Ann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Surg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Thorac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Données de 3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500  interventions </a:t>
                      </a:r>
                      <a:r>
                        <a:rPr lang="fr-FR" b="1" dirty="0"/>
                        <a:t>déprogrammés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/mois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Si augmentation de 100% à 150 %: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Si pas: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1 mois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541402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A0DB9876-30A6-5647-8B59-6367920F9E16}"/>
              </a:ext>
            </a:extLst>
          </p:cNvPr>
          <p:cNvSpPr txBox="1">
            <a:spLocks/>
          </p:cNvSpPr>
          <p:nvPr/>
        </p:nvSpPr>
        <p:spPr>
          <a:xfrm>
            <a:off x="283778" y="23914"/>
            <a:ext cx="110700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2- Modélisations: spécialités chirurgicales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CCCAB7-2321-1146-9477-339EFE08D0D7}"/>
              </a:ext>
            </a:extLst>
          </p:cNvPr>
          <p:cNvSpPr txBox="1"/>
          <p:nvPr/>
        </p:nvSpPr>
        <p:spPr>
          <a:xfrm>
            <a:off x="1045029" y="6387475"/>
            <a:ext cx="83927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Mais il y a en plus des interactions, des compétitions dans les blocs entre ces spécialités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5A76A6-BA45-D74E-AD78-1E14D0D6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C900-7A10-9B42-8B45-A6341116BEF8}" type="datetime1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075B7C-B0AA-5E49-BA49-3B1D32B1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7C7C9E-7581-464D-872E-8F6027A2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8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D6D2C0-7F36-5C46-8DD8-5454B5217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1963400" cy="4864100"/>
          </a:xfrm>
          <a:prstGeom prst="rect">
            <a:avLst/>
          </a:prstGeom>
        </p:spPr>
      </p:pic>
      <p:sp>
        <p:nvSpPr>
          <p:cNvPr id="5" name="Titre 3">
            <a:extLst>
              <a:ext uri="{FF2B5EF4-FFF2-40B4-BE49-F238E27FC236}">
                <a16:creationId xmlns:a16="http://schemas.microsoft.com/office/drawing/2014/main" id="{B1985C8F-E831-5543-B583-D2815252AD0E}"/>
              </a:ext>
            </a:extLst>
          </p:cNvPr>
          <p:cNvSpPr txBox="1">
            <a:spLocks/>
          </p:cNvSpPr>
          <p:nvPr/>
        </p:nvSpPr>
        <p:spPr>
          <a:xfrm>
            <a:off x="658317" y="50951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2060"/>
                </a:solidFill>
              </a:rPr>
              <a:t>3- Chirurgie pédiatrique. Modèle très évolué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6A2099C-89D1-5045-960D-5CCE0527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6531-4095-034E-9334-3F98F4F335C9}" type="datetime1">
              <a:rPr lang="fr-FR" smtClean="0"/>
              <a:t>24/06/2021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4228D9-AD24-904A-898B-38DD053A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E3EA53-EA60-CD49-B3D2-28DBA3D1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4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D77C3-4B92-2043-8D17-B155C2E6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Méthodes: Fonctions mathématiques 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BEBFA1-30C8-8345-BE4F-682BBA412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37" y="1581463"/>
            <a:ext cx="11392525" cy="5276537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>
                <a:solidFill>
                  <a:srgbClr val="002060"/>
                </a:solidFill>
              </a:rPr>
              <a:t>Une approche à trois variables a été utilisée.</a:t>
            </a:r>
          </a:p>
          <a:p>
            <a:endParaRPr lang="fr-FR" sz="26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600" b="1" dirty="0">
                <a:solidFill>
                  <a:srgbClr val="002060"/>
                </a:solidFill>
              </a:rPr>
              <a:t>1. Projection dans le temps : </a:t>
            </a:r>
            <a:r>
              <a:rPr lang="fr-FR" sz="2600" dirty="0">
                <a:solidFill>
                  <a:srgbClr val="002060"/>
                </a:solidFill>
              </a:rPr>
              <a:t>calcul du  temps nécessaire pour éliminer l'arriéré d’interventions associé à celles déjà programmées</a:t>
            </a:r>
            <a:r>
              <a:rPr lang="fr-FR" sz="2600" b="1" dirty="0">
                <a:solidFill>
                  <a:srgbClr val="002060"/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600" b="1" dirty="0">
                <a:solidFill>
                  <a:srgbClr val="002060"/>
                </a:solidFill>
              </a:rPr>
              <a:t>2. Estimation en matériel: </a:t>
            </a:r>
            <a:r>
              <a:rPr lang="fr-FR" sz="2600" dirty="0">
                <a:solidFill>
                  <a:srgbClr val="002060"/>
                </a:solidFill>
              </a:rPr>
              <a:t>estimation avec précision des besoins en équipements de protection </a:t>
            </a:r>
            <a:endParaRPr lang="fr-FR" sz="26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600" dirty="0">
                <a:solidFill>
                  <a:srgbClr val="002060"/>
                </a:solidFill>
              </a:rPr>
              <a:t> </a:t>
            </a:r>
            <a:r>
              <a:rPr lang="fr-FR" sz="2600" b="1" dirty="0">
                <a:solidFill>
                  <a:srgbClr val="002060"/>
                </a:solidFill>
              </a:rPr>
              <a:t>3. Optimisation des heures supplémentaire: </a:t>
            </a:r>
            <a:r>
              <a:rPr lang="fr-FR" sz="2600" dirty="0">
                <a:solidFill>
                  <a:srgbClr val="002060"/>
                </a:solidFill>
              </a:rPr>
              <a:t>Détermination de la bonne combinaison de salles et d'heures pour aider à minimiser les heures supplémentaires du personnel </a:t>
            </a:r>
            <a:endParaRPr lang="fr-FR" sz="26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fr-FR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600" dirty="0">
                <a:solidFill>
                  <a:srgbClr val="002060"/>
                </a:solidFill>
              </a:rPr>
              <a:t>Création d’un</a:t>
            </a:r>
            <a:r>
              <a:rPr lang="fr-FR" sz="2600" b="1" dirty="0">
                <a:solidFill>
                  <a:srgbClr val="002060"/>
                </a:solidFill>
              </a:rPr>
              <a:t> ensemble de scénarios </a:t>
            </a:r>
            <a:r>
              <a:rPr lang="fr-FR" sz="2600" dirty="0">
                <a:solidFill>
                  <a:srgbClr val="002060"/>
                </a:solidFill>
              </a:rPr>
              <a:t>où variaient le nombre de salles, les heures de fonctionnement et les jours de la semaine</a:t>
            </a:r>
            <a:endParaRPr lang="fr-FR" sz="2600" b="1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C85129-9A39-0645-8C48-F9E77D82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762-4442-6040-AB1B-838EBDD01AB2}" type="datetime1">
              <a:rPr lang="fr-FR" smtClean="0"/>
              <a:t>24/06/2021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48DEA0-2FA1-824C-AE8E-4E950CCA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C6227-261D-8343-9E18-C763D37B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12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56CD310-2C08-5148-B1B1-251422DB3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045" y="-55306"/>
            <a:ext cx="572770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105826-4A1D-B84E-B56A-2EA35629D676}"/>
              </a:ext>
            </a:extLst>
          </p:cNvPr>
          <p:cNvSpPr/>
          <p:nvPr/>
        </p:nvSpPr>
        <p:spPr>
          <a:xfrm>
            <a:off x="211433" y="1534419"/>
            <a:ext cx="3674767" cy="212365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Chirurgie pédiatrique</a:t>
            </a:r>
          </a:p>
          <a:p>
            <a:endParaRPr lang="fr-FR" b="1" dirty="0"/>
          </a:p>
          <a:p>
            <a:r>
              <a:rPr lang="fr-FR" b="1" dirty="0"/>
              <a:t>Taux de déprogrammation: 70.9%</a:t>
            </a:r>
          </a:p>
          <a:p>
            <a:endParaRPr lang="fr-FR" b="1" dirty="0"/>
          </a:p>
          <a:p>
            <a:r>
              <a:rPr lang="fr-FR" b="1" dirty="0"/>
              <a:t>Estimation de l'élimination de l'arriéré </a:t>
            </a:r>
          </a:p>
          <a:p>
            <a:r>
              <a:rPr lang="fr-FR" b="1" dirty="0"/>
              <a:t> : </a:t>
            </a:r>
            <a:r>
              <a:rPr lang="fr-FR" dirty="0"/>
              <a:t>     45 semaines</a:t>
            </a:r>
            <a:r>
              <a:rPr lang="fr-FR" b="1" dirty="0"/>
              <a:t>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48A00C-B031-1345-BD5B-04F66174FEBB}"/>
              </a:ext>
            </a:extLst>
          </p:cNvPr>
          <p:cNvSpPr txBox="1"/>
          <p:nvPr/>
        </p:nvSpPr>
        <p:spPr>
          <a:xfrm>
            <a:off x="9882397" y="2758734"/>
            <a:ext cx="1869486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Taux d’occupation</a:t>
            </a:r>
          </a:p>
          <a:p>
            <a:r>
              <a:rPr lang="fr-FR" dirty="0"/>
              <a:t>Des salles d’op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5AA980-1747-164B-814D-925E7674DFCA}"/>
              </a:ext>
            </a:extLst>
          </p:cNvPr>
          <p:cNvSpPr txBox="1"/>
          <p:nvPr/>
        </p:nvSpPr>
        <p:spPr>
          <a:xfrm>
            <a:off x="9882397" y="1382537"/>
            <a:ext cx="124444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Nombre de</a:t>
            </a:r>
          </a:p>
          <a:p>
            <a:r>
              <a:rPr lang="fr-FR" dirty="0"/>
              <a:t>salles d’op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11177A-3272-4448-A044-F47BE1C30637}"/>
              </a:ext>
            </a:extLst>
          </p:cNvPr>
          <p:cNvSpPr txBox="1"/>
          <p:nvPr/>
        </p:nvSpPr>
        <p:spPr>
          <a:xfrm>
            <a:off x="2883" y="231570"/>
            <a:ext cx="5391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2060"/>
                </a:solidFill>
              </a:rPr>
              <a:t>Optimisation des blocs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DFF2A6C1-E235-C54E-B818-0CA0646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77EC-0B5C-7548-8E1D-1DE9D7D2DE67}" type="datetime1">
              <a:rPr lang="fr-FR" smtClean="0"/>
              <a:t>24/06/2021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E9D5E7C8-CFE3-5643-B775-AE34E90F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54610FE-3967-FD41-B054-48C28CF9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17</a:t>
            </a:fld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6451043" y="1205802"/>
            <a:ext cx="1702358" cy="33260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26499" y="3244334"/>
            <a:ext cx="173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éliminer l’arriéré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6499" y="3244334"/>
            <a:ext cx="173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éliminer l’arriéré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3C2223-0EA8-7D4C-AC38-F4BB56954FED}"/>
              </a:ext>
            </a:extLst>
          </p:cNvPr>
          <p:cNvSpPr/>
          <p:nvPr/>
        </p:nvSpPr>
        <p:spPr>
          <a:xfrm>
            <a:off x="4960692" y="1483395"/>
            <a:ext cx="1030705" cy="494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44BBDC7-6FE3-9744-885A-22894EF3F713}"/>
              </a:ext>
            </a:extLst>
          </p:cNvPr>
          <p:cNvSpPr txBox="1"/>
          <p:nvPr/>
        </p:nvSpPr>
        <p:spPr>
          <a:xfrm rot="19709355">
            <a:off x="4132611" y="1996084"/>
            <a:ext cx="624272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Moins de blocs opératoires mais des occupations plus longues, </a:t>
            </a:r>
          </a:p>
          <a:p>
            <a:r>
              <a:rPr lang="fr-FR" b="1" dirty="0">
                <a:solidFill>
                  <a:srgbClr val="FF0000"/>
                </a:solidFill>
              </a:rPr>
              <a:t>ou plus de blocs opératoires et des occupations plus courtes</a:t>
            </a:r>
            <a:r>
              <a:rPr lang="fr-FR" dirty="0"/>
              <a:t>			</a:t>
            </a:r>
            <a:endParaRPr lang="fr-FR" b="1" dirty="0"/>
          </a:p>
          <a:p>
            <a:r>
              <a:rPr lang="fr-FR" dirty="0"/>
              <a:t>avec des différentiels de coûts d'heures supplémentaires </a:t>
            </a:r>
          </a:p>
        </p:txBody>
      </p:sp>
    </p:spTree>
    <p:extLst>
      <p:ext uri="{BB962C8B-B14F-4D97-AF65-F5344CB8AC3E}">
        <p14:creationId xmlns:p14="http://schemas.microsoft.com/office/powerpoint/2010/main" val="228479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F7A14-6592-074F-B061-B17C5862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D83FF7-5001-3C40-BE1C-234500C39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4" y="1463674"/>
            <a:ext cx="11009671" cy="4811149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Estimations du volume des déprogrammations dans le reste du monde et modélisations pour le rattrapage 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Pour toute la chirurgie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Pour certaines spécialités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Modélisation  aboutie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Stratégies pour régler le problème des interventions en attente (+ celles déjà prévues)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Diminuer le volume chirurgical: traitements non chirurgicaux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Stratégies envisagées pour permettre diminuer l’arriéré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Place et enjeux de la chirurgie ambulatoire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Efficience la force des centres indépendants</a:t>
            </a:r>
          </a:p>
          <a:p>
            <a:pPr lvl="2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467BEE-1956-9C4C-A2AF-AD6DC5B89F62}"/>
              </a:ext>
            </a:extLst>
          </p:cNvPr>
          <p:cNvSpPr/>
          <p:nvPr/>
        </p:nvSpPr>
        <p:spPr>
          <a:xfrm>
            <a:off x="876300" y="4106392"/>
            <a:ext cx="11076345" cy="706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8D39CC-5682-2B44-A439-8E9BABD6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5115-5410-6444-BE2A-F9553717B720}" type="datetime1">
              <a:rPr lang="fr-FR" smtClean="0"/>
              <a:t>24/06/2021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3D7A46-326B-7744-B27F-3CF4467C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JAB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B0AA3B-C48E-F34C-85E9-1CC4816B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23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68752-65AD-DD42-A225-8425FF7A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1</a:t>
            </a:r>
            <a:r>
              <a:rPr lang="fr-FR" dirty="0"/>
              <a:t>- </a:t>
            </a:r>
            <a:r>
              <a:rPr lang="fr-FR" dirty="0">
                <a:solidFill>
                  <a:srgbClr val="002060"/>
                </a:solidFill>
              </a:rPr>
              <a:t>Alternatives thérapeutiques pour des pathologies habituellement chirurgicales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780EC0-4EEF-7247-8096-D7B2FF895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2506662"/>
            <a:ext cx="10515600" cy="4351338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Diminuer l’activité chirurgicale classique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Antibiothérapie de l'appendicite aiguë non compliquée : peut être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Promouvoir la chirurgie cardiaque et vasculaire </a:t>
            </a:r>
            <a:r>
              <a:rPr lang="fr-FR" dirty="0" err="1">
                <a:solidFill>
                  <a:srgbClr val="002060"/>
                </a:solidFill>
              </a:rPr>
              <a:t>endovasculaires</a:t>
            </a:r>
            <a:r>
              <a:rPr lang="fr-FR" dirty="0">
                <a:solidFill>
                  <a:srgbClr val="002060"/>
                </a:solidFill>
              </a:rPr>
              <a:t> : OUI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Traitement médical de l'arthrose ?: BOF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Traitement non opératoire des fractures de la hanche:  NON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8E45EB-93BB-A644-9CE2-B8BB3771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987-FB02-6241-9508-717B829D95E4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B756B7-26C5-6248-8C2A-8DA7BC8B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35FDD4-E1BA-0E4E-9823-C411D979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01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800C2-DE5F-E346-A422-896DB0F0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32533-713B-D642-B4A9-511546FA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600" dirty="0">
                <a:solidFill>
                  <a:srgbClr val="002060"/>
                </a:solidFill>
              </a:rPr>
              <a:t>Pendant les vagues de l’épidémie COVID-19, les ressources (humaines) des établissements de soins ont été redirigées, les UCA prioritairement vidées</a:t>
            </a:r>
          </a:p>
          <a:p>
            <a:r>
              <a:rPr lang="fr-FR" sz="2600" dirty="0">
                <a:solidFill>
                  <a:srgbClr val="002060"/>
                </a:solidFill>
              </a:rPr>
              <a:t>Déprogrammations d’interventions d’HC et de chirurgie ambulatoire </a:t>
            </a:r>
          </a:p>
          <a:p>
            <a:endParaRPr lang="fr-FR" sz="2600" dirty="0">
              <a:solidFill>
                <a:srgbClr val="002060"/>
              </a:solidFill>
            </a:endParaRPr>
          </a:p>
          <a:p>
            <a:r>
              <a:rPr lang="fr-FR" sz="2600" b="1" dirty="0">
                <a:solidFill>
                  <a:srgbClr val="002060"/>
                </a:solidFill>
              </a:rPr>
              <a:t>Questions</a:t>
            </a:r>
          </a:p>
          <a:p>
            <a:r>
              <a:rPr lang="fr-FR" sz="2600" dirty="0">
                <a:solidFill>
                  <a:srgbClr val="002060"/>
                </a:solidFill>
              </a:rPr>
              <a:t>Dans le reste du monde, à quel volume et à quels types d’actes ce retard accumulé correspond-t-il ?</a:t>
            </a:r>
          </a:p>
          <a:p>
            <a:r>
              <a:rPr lang="fr-FR" sz="2600" dirty="0">
                <a:solidFill>
                  <a:srgbClr val="002060"/>
                </a:solidFill>
              </a:rPr>
              <a:t>Le temps pour le rattraper a-t-il été estimé ?</a:t>
            </a:r>
          </a:p>
          <a:p>
            <a:endParaRPr lang="fr-FR" sz="2600" dirty="0">
              <a:solidFill>
                <a:srgbClr val="002060"/>
              </a:solidFill>
            </a:endParaRPr>
          </a:p>
          <a:p>
            <a:r>
              <a:rPr lang="fr-FR" sz="2600" dirty="0">
                <a:solidFill>
                  <a:srgbClr val="002060"/>
                </a:solidFill>
              </a:rPr>
              <a:t>Quelles stratégies ont été suggérées  pour le résorber ? </a:t>
            </a:r>
          </a:p>
          <a:p>
            <a:r>
              <a:rPr lang="fr-FR" sz="2600" dirty="0">
                <a:solidFill>
                  <a:srgbClr val="002060"/>
                </a:solidFill>
              </a:rPr>
              <a:t>Quelle place a-t-elle été attribuée à la chirurgie ambulatoire pour y participer ?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C0751C-894D-1D4E-B669-7B791ACE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EA3C-B222-9E4C-B25A-3EA5C806BEEA}" type="datetime1">
              <a:rPr lang="fr-FR" smtClean="0"/>
              <a:t>24/06/2021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767FEB-E09B-1344-917A-46602ACF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5B5E70-5E29-0542-B57A-2F534C67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05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2- </a:t>
            </a:r>
            <a:r>
              <a:rPr lang="en-US" dirty="0" err="1">
                <a:solidFill>
                  <a:srgbClr val="002060"/>
                </a:solidFill>
              </a:rPr>
              <a:t>Stratégies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suggérées</a:t>
            </a:r>
            <a:r>
              <a:rPr lang="en-US" dirty="0">
                <a:solidFill>
                  <a:srgbClr val="002060"/>
                </a:solidFill>
              </a:rPr>
              <a:t> dans la </a:t>
            </a:r>
            <a:r>
              <a:rPr lang="en-US" dirty="0" err="1">
                <a:solidFill>
                  <a:srgbClr val="002060"/>
                </a:solidFill>
              </a:rPr>
              <a:t>littérature</a:t>
            </a:r>
            <a:r>
              <a:rPr lang="en-US" dirty="0">
                <a:solidFill>
                  <a:srgbClr val="002060"/>
                </a:solidFill>
              </a:rPr>
              <a:t> pour augmenter </a:t>
            </a:r>
            <a:r>
              <a:rPr lang="en-US" dirty="0" err="1">
                <a:solidFill>
                  <a:srgbClr val="002060"/>
                </a:solidFill>
              </a:rPr>
              <a:t>l’activité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chirurgicale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68196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Augmenter le temps </a:t>
            </a:r>
            <a:r>
              <a:rPr lang="en-US" dirty="0" err="1">
                <a:solidFill>
                  <a:srgbClr val="002060"/>
                </a:solidFill>
              </a:rPr>
              <a:t>d’occupation</a:t>
            </a:r>
            <a:r>
              <a:rPr lang="en-US" dirty="0">
                <a:solidFill>
                  <a:srgbClr val="002060"/>
                </a:solidFill>
              </a:rPr>
              <a:t> des </a:t>
            </a:r>
            <a:r>
              <a:rPr lang="en-US" dirty="0" err="1">
                <a:solidFill>
                  <a:srgbClr val="002060"/>
                </a:solidFill>
              </a:rPr>
              <a:t>salles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ouverture</a:t>
            </a:r>
            <a:r>
              <a:rPr lang="en-US" dirty="0">
                <a:solidFill>
                  <a:srgbClr val="002060"/>
                </a:solidFill>
              </a:rPr>
              <a:t> plus </a:t>
            </a:r>
            <a:r>
              <a:rPr lang="en-US" dirty="0" err="1">
                <a:solidFill>
                  <a:srgbClr val="002060"/>
                </a:solidFill>
              </a:rPr>
              <a:t>tard</a:t>
            </a:r>
            <a:r>
              <a:rPr lang="en-US" dirty="0">
                <a:solidFill>
                  <a:srgbClr val="002060"/>
                </a:solidFill>
              </a:rPr>
              <a:t> le </a:t>
            </a:r>
            <a:r>
              <a:rPr lang="en-US" dirty="0" err="1">
                <a:solidFill>
                  <a:srgbClr val="002060"/>
                </a:solidFill>
              </a:rPr>
              <a:t>soir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ouverture</a:t>
            </a:r>
            <a:r>
              <a:rPr lang="en-US" dirty="0">
                <a:solidFill>
                  <a:srgbClr val="002060"/>
                </a:solidFill>
              </a:rPr>
              <a:t> le week-end)</a:t>
            </a:r>
          </a:p>
          <a:p>
            <a:r>
              <a:rPr lang="en-US" dirty="0">
                <a:solidFill>
                  <a:srgbClr val="002060"/>
                </a:solidFill>
              </a:rPr>
              <a:t>Augmenter le travail des </a:t>
            </a:r>
            <a:r>
              <a:rPr lang="en-US" dirty="0" err="1">
                <a:solidFill>
                  <a:srgbClr val="002060"/>
                </a:solidFill>
              </a:rPr>
              <a:t>soignants</a:t>
            </a:r>
            <a:r>
              <a:rPr lang="en-US" dirty="0">
                <a:solidFill>
                  <a:srgbClr val="002060"/>
                </a:solidFill>
              </a:rPr>
              <a:t> avec des </a:t>
            </a:r>
            <a:r>
              <a:rPr lang="en-US" dirty="0" err="1">
                <a:solidFill>
                  <a:srgbClr val="002060"/>
                </a:solidFill>
              </a:rPr>
              <a:t>heures</a:t>
            </a:r>
            <a:r>
              <a:rPr lang="en-US" dirty="0">
                <a:solidFill>
                  <a:srgbClr val="002060"/>
                </a:solidFill>
              </a:rPr>
              <a:t> de travail </a:t>
            </a:r>
            <a:r>
              <a:rPr lang="en-US" dirty="0" err="1">
                <a:solidFill>
                  <a:srgbClr val="002060"/>
                </a:solidFill>
              </a:rPr>
              <a:t>comptées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supplémentaires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Recruter</a:t>
            </a:r>
            <a:r>
              <a:rPr lang="en-US" dirty="0">
                <a:solidFill>
                  <a:srgbClr val="002060"/>
                </a:solidFill>
              </a:rPr>
              <a:t> des </a:t>
            </a:r>
            <a:r>
              <a:rPr lang="en-US" dirty="0" err="1">
                <a:solidFill>
                  <a:srgbClr val="002060"/>
                </a:solidFill>
              </a:rPr>
              <a:t>professionnels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soins</a:t>
            </a:r>
            <a:r>
              <a:rPr lang="en-US" dirty="0">
                <a:solidFill>
                  <a:srgbClr val="002060"/>
                </a:solidFill>
              </a:rPr>
              <a:t> à la </a:t>
            </a:r>
            <a:r>
              <a:rPr lang="en-US" dirty="0" err="1">
                <a:solidFill>
                  <a:srgbClr val="002060"/>
                </a:solidFill>
              </a:rPr>
              <a:t>retraite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3DA5-7059-0D4F-B886-1173035F3298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563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806D7-FDCC-3349-8B90-5A007694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3- Place et enjeux de la chirurgie ambulatoire pour diminuer l’arriéré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BB7AA7-3776-6940-92C9-82C16AB4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723197"/>
            <a:ext cx="11033760" cy="4134803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Permet une qualité des soins et une sécurité des patients comparable à l’HC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Éviter que le patient soit infecté par la COVID, et diminue les infections nosocomiales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Plus efficiente et peut ainsi augmenter la « capacité » des services de chirurgie</a:t>
            </a:r>
          </a:p>
          <a:p>
            <a:pPr lvl="1"/>
            <a:r>
              <a:rPr lang="fr-FR" sz="2000" dirty="0">
                <a:solidFill>
                  <a:srgbClr val="002060"/>
                </a:solidFill>
              </a:rPr>
              <a:t>Durée op et de prise en charge diminuée</a:t>
            </a:r>
          </a:p>
          <a:p>
            <a:pPr lvl="1"/>
            <a:r>
              <a:rPr lang="fr-FR" sz="2000" dirty="0">
                <a:solidFill>
                  <a:srgbClr val="002060"/>
                </a:solidFill>
              </a:rPr>
              <a:t>D’autant plus en en centre indépendant de chirurgie ambulatoire</a:t>
            </a:r>
          </a:p>
          <a:p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DF3F8A-D3A7-7243-A679-E9B8FB02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FAD-EB08-DD46-A644-C90D9A7335D0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36860A-B8DB-9447-BACB-992109E2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5E6D58-99A6-474E-BAA6-6764FA27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358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1698DD54-8C8C-E94F-8934-EFC1F0867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816317"/>
              </p:ext>
            </p:extLst>
          </p:nvPr>
        </p:nvGraphicFramePr>
        <p:xfrm>
          <a:off x="242772" y="1280160"/>
          <a:ext cx="1111102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473">
                  <a:extLst>
                    <a:ext uri="{9D8B030D-6E8A-4147-A177-3AD203B41FA5}">
                      <a16:colId xmlns:a16="http://schemas.microsoft.com/office/drawing/2014/main" val="3830789536"/>
                    </a:ext>
                  </a:extLst>
                </a:gridCol>
                <a:gridCol w="2688185">
                  <a:extLst>
                    <a:ext uri="{9D8B030D-6E8A-4147-A177-3AD203B41FA5}">
                      <a16:colId xmlns:a16="http://schemas.microsoft.com/office/drawing/2014/main" val="347254398"/>
                    </a:ext>
                  </a:extLst>
                </a:gridCol>
                <a:gridCol w="2688185">
                  <a:extLst>
                    <a:ext uri="{9D8B030D-6E8A-4147-A177-3AD203B41FA5}">
                      <a16:colId xmlns:a16="http://schemas.microsoft.com/office/drawing/2014/main" val="2589948322"/>
                    </a:ext>
                  </a:extLst>
                </a:gridCol>
                <a:gridCol w="2688185">
                  <a:extLst>
                    <a:ext uri="{9D8B030D-6E8A-4147-A177-3AD203B41FA5}">
                      <a16:colId xmlns:a16="http://schemas.microsoft.com/office/drawing/2014/main" val="3947625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4 essais et 2 méta 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 de patients totaux inclus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Complications post op à 30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Autres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9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Anneau de Gastroplastie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50</a:t>
                      </a:r>
                    </a:p>
                    <a:p>
                      <a:pPr algn="ctr"/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Pas de différence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Diminution des douleurs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Diminution des coûts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67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Méta analyse chirurgie de la cataracte 2015  (2 essais)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Pas de différence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Même acuité visuelle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Diminution des coûts-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Cancer du sein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78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Pas de différence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14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Méta analyse vésicule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2017 (8 essais)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Pas de différence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Pas plus de ré admissions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Plus de satisfaction-</a:t>
                      </a:r>
                    </a:p>
                    <a:p>
                      <a:pPr algn="ctr"/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54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Prothèse totale de hanche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Pas de différence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Pas plus de réadmissions, consultations plus de douleurs à J1, pas plus de travail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59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Hystérectomie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Pas de différence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Pas plus de ré admissions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, de ré opérations Pas plus de contact avec le 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022002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428E94-C2F1-6F4D-9B44-6F18D31F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3B1-AC0F-874A-886D-1FAF8319E8E5}" type="datetime1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C9C163-686E-8741-9344-BA51D996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B5AF-6F41-FB41-BA41-7CA79D0E8303}" type="slidenum">
              <a:rPr lang="fr-FR" smtClean="0"/>
              <a:t>22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0C0F647-4834-784D-A68D-E7020982363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027877" cy="1585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rgbClr val="FF0000"/>
                </a:solidFill>
              </a:rPr>
              <a:t>1- Permettre une qualité des soins et une sécurité des patients comparable à l’HC</a:t>
            </a:r>
          </a:p>
          <a:p>
            <a:pPr algn="ctr"/>
            <a:br>
              <a:rPr lang="fr-FR" sz="4000" dirty="0">
                <a:solidFill>
                  <a:srgbClr val="002060"/>
                </a:solidFill>
              </a:rPr>
            </a:br>
            <a:r>
              <a:rPr lang="fr-FR" sz="4000" dirty="0">
                <a:solidFill>
                  <a:srgbClr val="002060"/>
                </a:solidFill>
              </a:rPr>
              <a:t>Comparaison chirurgie ambulatoire à hospitalisation complète</a:t>
            </a:r>
            <a:br>
              <a:rPr lang="fr-FR" sz="4000" dirty="0">
                <a:solidFill>
                  <a:srgbClr val="002060"/>
                </a:solidFill>
              </a:rPr>
            </a:br>
            <a:endParaRPr lang="fr-FR" sz="4000" dirty="0">
              <a:solidFill>
                <a:srgbClr val="002060"/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0EF458F-8F00-B945-BC58-68FA0149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</p:spTree>
    <p:extLst>
      <p:ext uri="{BB962C8B-B14F-4D97-AF65-F5344CB8AC3E}">
        <p14:creationId xmlns:p14="http://schemas.microsoft.com/office/powerpoint/2010/main" val="3590480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7A8D5-3E54-744D-8601-1008F703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936" y="1041243"/>
            <a:ext cx="7233863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5 stratégies que les </a:t>
            </a:r>
            <a:r>
              <a:rPr lang="fr-FR" sz="2800" b="1" dirty="0">
                <a:solidFill>
                  <a:srgbClr val="002060"/>
                </a:solidFill>
              </a:rPr>
              <a:t>leaders de la santé </a:t>
            </a:r>
            <a:r>
              <a:rPr lang="fr-FR" sz="2800" dirty="0">
                <a:solidFill>
                  <a:srgbClr val="002060"/>
                </a:solidFill>
              </a:rPr>
              <a:t>peuvent</a:t>
            </a:r>
            <a:br>
              <a:rPr lang="fr-FR" sz="2800" dirty="0">
                <a:solidFill>
                  <a:srgbClr val="002060"/>
                </a:solidFill>
              </a:rPr>
            </a:br>
            <a:r>
              <a:rPr lang="fr-FR" sz="2800" dirty="0">
                <a:solidFill>
                  <a:srgbClr val="002060"/>
                </a:solidFill>
              </a:rPr>
              <a:t>utiliser aujourd'hui pour une </a:t>
            </a:r>
            <a:r>
              <a:rPr lang="fr-FR" sz="2800" b="1" dirty="0">
                <a:solidFill>
                  <a:srgbClr val="FF0000"/>
                </a:solidFill>
              </a:rPr>
              <a:t>meilleure efficacité </a:t>
            </a:r>
            <a:br>
              <a:rPr lang="fr-FR" sz="2800" b="1" dirty="0">
                <a:solidFill>
                  <a:srgbClr val="FF0000"/>
                </a:solidFill>
              </a:rPr>
            </a:br>
            <a:r>
              <a:rPr lang="fr-FR" sz="2800" b="1" dirty="0">
                <a:solidFill>
                  <a:srgbClr val="FF0000"/>
                </a:solidFill>
              </a:rPr>
              <a:t>opérationnelle</a:t>
            </a:r>
            <a:r>
              <a:rPr lang="fr-FR" sz="2800" dirty="0">
                <a:solidFill>
                  <a:srgbClr val="002060"/>
                </a:solidFill>
              </a:rPr>
              <a:t> et équité dans l'accès aux soins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90F8DD-BD32-8140-8E71-DC0DCA66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2BD-2674-6347-8EC3-C549C27ECB57}" type="datetime1">
              <a:rPr lang="fr-FR" smtClean="0"/>
              <a:t>24/06/2021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D892E6-8CD9-6440-8B2B-68825ED3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C5C0E3-7545-B343-86FC-A4CE0824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23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100090-579F-5045-86B9-726A7F73B1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0870" y="3081111"/>
            <a:ext cx="11899900" cy="4351338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1-Relancer efficacement la chirurgie élective </a:t>
            </a:r>
          </a:p>
          <a:p>
            <a:r>
              <a:rPr lang="fr-FR" dirty="0">
                <a:solidFill>
                  <a:srgbClr val="002060"/>
                </a:solidFill>
              </a:rPr>
              <a:t>2-Développez des algorithmes cohérents, transparents et sensibles aux biais pour la priorisation chirurgicale. </a:t>
            </a:r>
          </a:p>
          <a:p>
            <a:r>
              <a:rPr lang="fr-FR" b="1" dirty="0">
                <a:solidFill>
                  <a:srgbClr val="002060"/>
                </a:solidFill>
              </a:rPr>
              <a:t>3- Augmenter la capacité chirurgicale </a:t>
            </a:r>
            <a:r>
              <a:rPr lang="fr-FR" b="1" dirty="0">
                <a:solidFill>
                  <a:srgbClr val="FF0000"/>
                </a:solidFill>
              </a:rPr>
              <a:t>en passant à la chirurgie ambulatoire. </a:t>
            </a:r>
          </a:p>
          <a:p>
            <a:r>
              <a:rPr lang="fr-FR" dirty="0">
                <a:solidFill>
                  <a:srgbClr val="002060"/>
                </a:solidFill>
              </a:rPr>
              <a:t>4- Former des équipes dédiées pour améliorer </a:t>
            </a:r>
            <a:r>
              <a:rPr lang="fr-FR" b="1" dirty="0">
                <a:solidFill>
                  <a:srgbClr val="002060"/>
                </a:solidFill>
              </a:rPr>
              <a:t>l'efficacité du bloc opératoire </a:t>
            </a:r>
          </a:p>
          <a:p>
            <a:r>
              <a:rPr lang="fr-FR" dirty="0">
                <a:solidFill>
                  <a:srgbClr val="002060"/>
                </a:solidFill>
              </a:rPr>
              <a:t>5- Pensez au-delà de la semaine de travail traditionnelle de </a:t>
            </a:r>
            <a:r>
              <a:rPr lang="fr-FR" b="1" dirty="0">
                <a:solidFill>
                  <a:srgbClr val="002060"/>
                </a:solidFill>
              </a:rPr>
              <a:t>cinq jours</a:t>
            </a:r>
            <a:r>
              <a:rPr lang="fr-FR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0524DE-5A67-E744-BD17-E59A6ED88F5E}"/>
              </a:ext>
            </a:extLst>
          </p:cNvPr>
          <p:cNvSpPr/>
          <p:nvPr/>
        </p:nvSpPr>
        <p:spPr>
          <a:xfrm>
            <a:off x="252883" y="4419748"/>
            <a:ext cx="11686233" cy="5828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4F3BBE-082F-5E47-B959-628BF203B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556"/>
            <a:ext cx="1565366" cy="12408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7250"/>
            <a:ext cx="27908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60745" y="90435"/>
            <a:ext cx="1069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2- </a:t>
            </a:r>
            <a:r>
              <a:rPr lang="en-US" sz="3600" dirty="0" err="1">
                <a:solidFill>
                  <a:srgbClr val="002060"/>
                </a:solidFill>
              </a:rPr>
              <a:t>Permet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d’avoir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une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meilleure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efficacité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opérationnelle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52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5756A4-4105-4345-A238-E53872743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87"/>
            <a:ext cx="11325435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D3998E-4CE5-F545-B947-61CA23004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97105"/>
            <a:ext cx="12192000" cy="15269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DBA8C3-907E-3642-8FBD-40ED6CED6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546" y="1120447"/>
            <a:ext cx="2651453" cy="11642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0BFBB86-D6E8-1A4D-B00D-459CDCDD3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064" y="2538082"/>
            <a:ext cx="67945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25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6F423-CCE0-C24B-BD9A-88E759AB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4" y="284738"/>
            <a:ext cx="1209151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2060"/>
                </a:solidFill>
              </a:rPr>
              <a:t>La force des </a:t>
            </a:r>
            <a:r>
              <a:rPr lang="fr-FR" sz="3600" b="1" dirty="0">
                <a:solidFill>
                  <a:srgbClr val="002060"/>
                </a:solidFill>
              </a:rPr>
              <a:t>centres indépendants de chirurgie ambulatoire </a:t>
            </a:r>
            <a:r>
              <a:rPr lang="fr-FR" sz="3600" dirty="0">
                <a:solidFill>
                  <a:srgbClr val="002060"/>
                </a:solidFill>
              </a:rPr>
              <a:t>: </a:t>
            </a:r>
            <a:br>
              <a:rPr lang="fr-FR" sz="3600" dirty="0">
                <a:solidFill>
                  <a:srgbClr val="002060"/>
                </a:solidFill>
              </a:rPr>
            </a:br>
            <a:r>
              <a:rPr lang="fr-FR" sz="3600" dirty="0">
                <a:solidFill>
                  <a:srgbClr val="002060"/>
                </a:solidFill>
              </a:rPr>
              <a:t>seule façon d'être optimiste pendant et après COVID 19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7324CD-3FC5-B145-98C8-06A8A6B969E6}"/>
              </a:ext>
            </a:extLst>
          </p:cNvPr>
          <p:cNvSpPr txBox="1"/>
          <p:nvPr/>
        </p:nvSpPr>
        <p:spPr>
          <a:xfrm>
            <a:off x="229581" y="2201366"/>
            <a:ext cx="115117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</a:rPr>
              <a:t>Les patients chercheront ces centres pour des raisons de sécurité (et d’économies ) selon une étude, le taux d’infection postopératoire est six fois inférieur pour ces centres indépendants que pour les centres d’HC.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solidFill>
                  <a:srgbClr val="002060"/>
                </a:solidFill>
              </a:rPr>
              <a:t>Les poussées de la COVID-19 continueront de pousser les procédures vers ces centres 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fr-FR" sz="24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</a:rPr>
              <a:t>Ces centres peuvent facilement accroître la capacité de service de chirurgie (</a:t>
            </a:r>
            <a:r>
              <a:rPr lang="fr-FR" sz="2400" i="1" dirty="0">
                <a:solidFill>
                  <a:srgbClr val="002060"/>
                </a:solidFill>
              </a:rPr>
              <a:t>prolonger en toute sécurité les heures et/ou les jours d’ouverture </a:t>
            </a:r>
            <a:r>
              <a:rPr lang="fr-FR" sz="2400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>
                <a:solidFill>
                  <a:srgbClr val="002060"/>
                </a:solidFill>
              </a:rPr>
              <a:t>Les procédures de ces centres sont fondées sur des preuves de sécurité et d’efficience.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B280BF-7583-D84F-9413-D6B794D2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EE0F-E9B2-2141-81E7-9B7D791C2F51}" type="datetime1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FA3426-43F8-2348-9B16-309DBA58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714F7B-A9FB-2943-8B8F-100440BC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25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DBA8C3-907E-3642-8FBD-40ED6CED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808" y="1532430"/>
            <a:ext cx="2651453" cy="11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2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9B0BDEC-5B20-BB44-B5D2-50C3D535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120650"/>
            <a:ext cx="9220200" cy="21971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1F3344-1A50-DF45-B760-006564B6F186}"/>
              </a:ext>
            </a:extLst>
          </p:cNvPr>
          <p:cNvSpPr txBox="1"/>
          <p:nvPr/>
        </p:nvSpPr>
        <p:spPr>
          <a:xfrm>
            <a:off x="43692" y="2514600"/>
            <a:ext cx="12044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Evaluer les différences dans le temps chirurgical de reconstruction primaire du ligament croisé antérieur (ACLR) 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et l'efficacité du travail en salle d'opération entre les services d’HC  et ambulatoires au sein du même établissement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RLCA primaire soit en HC, soit en ambulatoire par un seul chirurgien orthopédiste : dure opératoire et efficience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153 chirurgies en HC et 74 en ambulatoire</a:t>
            </a:r>
          </a:p>
          <a:p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Les chirurgies RLCA en ambulatoire étaient de </a:t>
            </a:r>
            <a:r>
              <a:rPr lang="fr-FR" b="1" dirty="0">
                <a:solidFill>
                  <a:srgbClr val="002060"/>
                </a:solidFill>
              </a:rPr>
              <a:t>durée plus courte </a:t>
            </a:r>
            <a:r>
              <a:rPr lang="fr-FR" dirty="0">
                <a:solidFill>
                  <a:srgbClr val="002060"/>
                </a:solidFill>
              </a:rPr>
              <a:t>que celles en HC (P&lt;0,0001).</a:t>
            </a:r>
          </a:p>
          <a:p>
            <a:r>
              <a:rPr lang="fr-FR" dirty="0">
                <a:solidFill>
                  <a:srgbClr val="002060"/>
                </a:solidFill>
              </a:rPr>
              <a:t>Le </a:t>
            </a:r>
            <a:r>
              <a:rPr lang="fr-FR" b="1" dirty="0">
                <a:solidFill>
                  <a:srgbClr val="002060"/>
                </a:solidFill>
              </a:rPr>
              <a:t>temps de rotation médian était plus long </a:t>
            </a:r>
            <a:r>
              <a:rPr lang="fr-FR" dirty="0">
                <a:solidFill>
                  <a:srgbClr val="002060"/>
                </a:solidFill>
              </a:rPr>
              <a:t>en HC vs en ambulatoire. </a:t>
            </a:r>
          </a:p>
          <a:p>
            <a:r>
              <a:rPr lang="fr-FR" dirty="0">
                <a:solidFill>
                  <a:srgbClr val="002060"/>
                </a:solidFill>
              </a:rPr>
              <a:t>L'efficacité du travail (</a:t>
            </a:r>
            <a:r>
              <a:rPr lang="fr-FR" b="1" dirty="0">
                <a:solidFill>
                  <a:srgbClr val="002060"/>
                </a:solidFill>
              </a:rPr>
              <a:t>travail effectué avant midi) était de 72,5% </a:t>
            </a:r>
            <a:r>
              <a:rPr lang="fr-FR" dirty="0">
                <a:solidFill>
                  <a:srgbClr val="002060"/>
                </a:solidFill>
              </a:rPr>
              <a:t>en ambulatoire et de </a:t>
            </a:r>
            <a:r>
              <a:rPr lang="fr-FR" b="1" dirty="0">
                <a:solidFill>
                  <a:srgbClr val="002060"/>
                </a:solidFill>
              </a:rPr>
              <a:t>49,5% en HC, </a:t>
            </a:r>
            <a:r>
              <a:rPr lang="fr-FR" dirty="0">
                <a:solidFill>
                  <a:srgbClr val="002060"/>
                </a:solidFill>
              </a:rPr>
              <a:t>P&lt;0,0001.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Si 2 chirurgies RLCA étaient réalisées consécutivement, la journée de chirurgie durait 6 heures en ambulatoire contre 9 heures en HC.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FF7ABE-CFC4-3A48-96FF-3EA034D6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2AAD-9E9F-554B-BB59-7DAEBF2EBB14}" type="datetime1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3C73E8-B110-994F-A736-19D2317D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F13C0F-60B5-F145-A99D-14770F91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26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0524DE-5A67-E744-BD17-E59A6ED88F5E}"/>
              </a:ext>
            </a:extLst>
          </p:cNvPr>
          <p:cNvSpPr/>
          <p:nvPr/>
        </p:nvSpPr>
        <p:spPr>
          <a:xfrm>
            <a:off x="43692" y="4499759"/>
            <a:ext cx="11843508" cy="1985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17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, capture d’écran&#10;&#10;Description générée automatiquement">
            <a:extLst>
              <a:ext uri="{FF2B5EF4-FFF2-40B4-BE49-F238E27FC236}">
                <a16:creationId xmlns:a16="http://schemas.microsoft.com/office/drawing/2014/main" id="{5F45C6CF-9069-1244-824C-4D380C3B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3" y="162379"/>
            <a:ext cx="9944100" cy="2984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15C14F-9A53-564C-8F71-AF7AC5461875}"/>
              </a:ext>
            </a:extLst>
          </p:cNvPr>
          <p:cNvSpPr/>
          <p:nvPr/>
        </p:nvSpPr>
        <p:spPr>
          <a:xfrm>
            <a:off x="440453" y="3146879"/>
            <a:ext cx="101387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Patients pédiatriques, âgés de 12 à 18 ans (âge moyen, 15,9 ± 1,5 ans), 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Reconstructions du LCA par un seul chirurgien orthopédiste entre 2009 et 2014.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49 reconstructions du LCA ont été réalisées chez des athlètes en bonne santé, dont 28 chirurgies au CSO (âge moyen, 15,7 ± 1,3 ans) et 21 chirurgies à l'hôpital (âge moyen, 16,1 ± 1,8 ans).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Temps total de bloc opératoire amélioré de 30 minutes en moyenne (P = 0,0001)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Moins de personnel total (P = 0,0002). `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Rotation: Changements de chirurgiens et d'infirmiers se sont produits 6 et 2,5 fois respectivement dans la salle d'opération du centre indépendant et de l'hôpital,.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L'efficacité de la procédure était plus grande dans le centre indépendant .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A6DA4D-802A-F245-A7AC-15B0C80DB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A5CB-A64B-2947-A376-0F0EB32ADF69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17175C-D628-144B-9791-82353243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98E73A-4017-F840-807A-C682005C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27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524DE-5A67-E744-BD17-E59A6ED88F5E}"/>
              </a:ext>
            </a:extLst>
          </p:cNvPr>
          <p:cNvSpPr/>
          <p:nvPr/>
        </p:nvSpPr>
        <p:spPr>
          <a:xfrm>
            <a:off x="278156" y="4963888"/>
            <a:ext cx="11843508" cy="18160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345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, capture d’écran&#10;&#10;Description générée automatiquement">
            <a:extLst>
              <a:ext uri="{FF2B5EF4-FFF2-40B4-BE49-F238E27FC236}">
                <a16:creationId xmlns:a16="http://schemas.microsoft.com/office/drawing/2014/main" id="{3BC1E148-15F9-AB45-AF30-401038C4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6" y="3984"/>
            <a:ext cx="9258300" cy="2908300"/>
          </a:xfrm>
          <a:prstGeom prst="rect">
            <a:avLst/>
          </a:prstGeom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77BD83B-412F-374C-9928-EB385363C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91982"/>
              </p:ext>
            </p:extLst>
          </p:nvPr>
        </p:nvGraphicFramePr>
        <p:xfrm>
          <a:off x="653141" y="3052965"/>
          <a:ext cx="989775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69">
                  <a:extLst>
                    <a:ext uri="{9D8B030D-6E8A-4147-A177-3AD203B41FA5}">
                      <a16:colId xmlns:a16="http://schemas.microsoft.com/office/drawing/2014/main" val="2975187211"/>
                    </a:ext>
                  </a:extLst>
                </a:gridCol>
                <a:gridCol w="2733589">
                  <a:extLst>
                    <a:ext uri="{9D8B030D-6E8A-4147-A177-3AD203B41FA5}">
                      <a16:colId xmlns:a16="http://schemas.microsoft.com/office/drawing/2014/main" val="1139941584"/>
                    </a:ext>
                  </a:extLst>
                </a:gridCol>
                <a:gridCol w="2318950">
                  <a:extLst>
                    <a:ext uri="{9D8B030D-6E8A-4147-A177-3AD203B41FA5}">
                      <a16:colId xmlns:a16="http://schemas.microsoft.com/office/drawing/2014/main" val="3340530810"/>
                    </a:ext>
                  </a:extLst>
                </a:gridCol>
                <a:gridCol w="2318950">
                  <a:extLst>
                    <a:ext uri="{9D8B030D-6E8A-4147-A177-3AD203B41FA5}">
                      <a16:colId xmlns:a16="http://schemas.microsoft.com/office/drawing/2014/main" val="1259447027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r>
                        <a:rPr lang="fr-FR" dirty="0"/>
                        <a:t>Différentes</a:t>
                      </a:r>
                      <a:r>
                        <a:rPr lang="fr-FR" baseline="0" dirty="0"/>
                        <a:t> durées </a:t>
                      </a:r>
                      <a:r>
                        <a:rPr lang="fr-FR" dirty="0"/>
                        <a:t>(minutes) au bloc opératoire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CA dans hôpital HC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/>
                    </a:p>
                    <a:p>
                      <a:r>
                        <a:rPr lang="fr-FR" b="0" dirty="0"/>
                        <a:t>(n=106)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Centre indépendant de chirurgie</a:t>
                      </a:r>
                      <a:r>
                        <a:rPr lang="fr-FR" b="1" baseline="0" dirty="0"/>
                        <a:t> </a:t>
                      </a:r>
                      <a:r>
                        <a:rPr lang="fr-FR" b="1" baseline="0" dirty="0" err="1"/>
                        <a:t>ambu</a:t>
                      </a:r>
                      <a:r>
                        <a:rPr lang="fr-FR" b="1" baseline="0" dirty="0"/>
                        <a:t> </a:t>
                      </a:r>
                    </a:p>
                    <a:p>
                      <a:r>
                        <a:rPr lang="fr-FR" dirty="0"/>
                        <a:t>(n=114)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08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Temps de renouvellement moyen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29,8 ± 9,6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24,5 ± 12,7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&lt; 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4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Temps auxiliaire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32,2 ± 7,0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22,2 ± 4,5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&lt; 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3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Temps de procédure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77,4 ± 44,9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56,2 ± 23,0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&lt; 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5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temps de sortie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11,8 ± 4,4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8,5 ± 4,3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&lt; 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03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Temps non opératoire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62,9 ± 21,9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48,7 ± 15,0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&lt; 0,01)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54225"/>
                  </a:ext>
                </a:extLst>
              </a:tr>
            </a:tbl>
          </a:graphicData>
        </a:graphic>
      </p:graphicFrame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294AFB4-E70C-1B4B-A69D-F55AAD12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679-6216-FD45-97FC-5DDC37C08332}" type="datetime1">
              <a:rPr lang="fr-FR" smtClean="0"/>
              <a:t>24/06/2021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C3FE5D0-C2B7-3E48-BBD9-0FD553AF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JAB 2021l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B14CE4E-7AF2-9445-B88A-F440767D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28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38493" y="6434589"/>
            <a:ext cx="847443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Tous</a:t>
            </a:r>
            <a:r>
              <a:rPr lang="en-US" dirty="0"/>
              <a:t> les temps au bloc </a:t>
            </a:r>
            <a:r>
              <a:rPr lang="en-US" dirty="0" err="1"/>
              <a:t>opératoire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significativement</a:t>
            </a:r>
            <a:r>
              <a:rPr lang="en-US" dirty="0"/>
              <a:t> </a:t>
            </a:r>
            <a:r>
              <a:rPr lang="en-US" dirty="0" err="1"/>
              <a:t>réduits</a:t>
            </a:r>
            <a:r>
              <a:rPr lang="en-US" dirty="0"/>
              <a:t> en </a:t>
            </a:r>
            <a:r>
              <a:rPr lang="en-US" dirty="0" err="1"/>
              <a:t>centre</a:t>
            </a:r>
            <a:r>
              <a:rPr lang="en-US" dirty="0"/>
              <a:t> </a:t>
            </a:r>
            <a:r>
              <a:rPr lang="en-US" dirty="0" err="1"/>
              <a:t>indépendant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04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939F49F-7F7C-C747-8A94-C8016D5E9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756801"/>
            <a:ext cx="12192000" cy="475754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F11104-FC61-384B-9ACF-B346109E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3C0B-AAD5-3245-8A31-A0ACBA8AC137}" type="datetime1">
              <a:rPr lang="fr-FR" smtClean="0"/>
              <a:t>24/06/2021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6EAF2C-6188-A84A-9584-32813075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A1B7CD-D109-254C-BC0C-45009104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B5AF-6F41-FB41-BA41-7CA79D0E8303}" type="slidenum">
              <a:rPr lang="fr-FR" smtClean="0"/>
              <a:t>29</a:t>
            </a:fld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0CDF6CE-37CB-2647-985D-46DBBE188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28695"/>
              </p:ext>
            </p:extLst>
          </p:nvPr>
        </p:nvGraphicFramePr>
        <p:xfrm>
          <a:off x="4256431" y="3429000"/>
          <a:ext cx="560270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210">
                  <a:extLst>
                    <a:ext uri="{9D8B030D-6E8A-4147-A177-3AD203B41FA5}">
                      <a16:colId xmlns:a16="http://schemas.microsoft.com/office/drawing/2014/main" val="34641074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208772134"/>
                    </a:ext>
                  </a:extLst>
                </a:gridCol>
                <a:gridCol w="1191126">
                  <a:extLst>
                    <a:ext uri="{9D8B030D-6E8A-4147-A177-3AD203B41FA5}">
                      <a16:colId xmlns:a16="http://schemas.microsoft.com/office/drawing/2014/main" val="2696747037"/>
                    </a:ext>
                  </a:extLst>
                </a:gridCol>
                <a:gridCol w="934455">
                  <a:extLst>
                    <a:ext uri="{9D8B030D-6E8A-4147-A177-3AD203B41FA5}">
                      <a16:colId xmlns:a16="http://schemas.microsoft.com/office/drawing/2014/main" val="3597585531"/>
                    </a:ext>
                  </a:extLst>
                </a:gridCol>
              </a:tblGrid>
              <a:tr h="645641">
                <a:tc>
                  <a:txBody>
                    <a:bodyPr/>
                    <a:lstStyle/>
                    <a:p>
                      <a:r>
                        <a:rPr lang="fr-FR" dirty="0"/>
                        <a:t>PROTHESE TOTALE DE GENOU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Centre indépendant</a:t>
                      </a:r>
                    </a:p>
                    <a:p>
                      <a:r>
                        <a:rPr lang="fr-FR" dirty="0"/>
                        <a:t>(ASC)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N=16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Dans </a:t>
                      </a:r>
                      <a:r>
                        <a:rPr lang="fr-FR"/>
                        <a:t>un hôpital d’HC</a:t>
                      </a: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N=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489719"/>
                  </a:ext>
                </a:extLst>
              </a:tr>
              <a:tr h="670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Transférés ou restés en HC (conversions)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(6 %)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 (36 %)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P&lt; 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60457"/>
                  </a:ext>
                </a:extLst>
              </a:tr>
              <a:tr h="670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Sortie le jour même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 (94 %)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 (64 %)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P&lt; 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0134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74C3091-36DC-204A-84B4-DF336317026E}"/>
              </a:ext>
            </a:extLst>
          </p:cNvPr>
          <p:cNvSpPr/>
          <p:nvPr/>
        </p:nvSpPr>
        <p:spPr>
          <a:xfrm>
            <a:off x="150725" y="4161802"/>
            <a:ext cx="3979148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Pour l’arthroplastie du genou, le % de </a:t>
            </a:r>
          </a:p>
          <a:p>
            <a:r>
              <a:rPr lang="fr-FR" dirty="0">
                <a:solidFill>
                  <a:srgbClr val="002060"/>
                </a:solidFill>
              </a:rPr>
              <a:t>patients sortant le jour même plus élevé </a:t>
            </a:r>
          </a:p>
          <a:p>
            <a:r>
              <a:rPr lang="fr-FR" dirty="0">
                <a:solidFill>
                  <a:srgbClr val="002060"/>
                </a:solidFill>
              </a:rPr>
              <a:t>si la prise en charge se fait dans un centre</a:t>
            </a:r>
          </a:p>
          <a:p>
            <a:r>
              <a:rPr lang="fr-FR" dirty="0">
                <a:solidFill>
                  <a:srgbClr val="002060"/>
                </a:solidFill>
              </a:rPr>
              <a:t>indépendant vs si la chirurgie ambulatoire</a:t>
            </a:r>
          </a:p>
          <a:p>
            <a:r>
              <a:rPr lang="fr-FR" dirty="0">
                <a:solidFill>
                  <a:srgbClr val="002060"/>
                </a:solidFill>
              </a:rPr>
              <a:t> est gérée dans un service d’hospitalisation</a:t>
            </a:r>
          </a:p>
          <a:p>
            <a:r>
              <a:rPr lang="fr-FR" dirty="0">
                <a:solidFill>
                  <a:srgbClr val="002060"/>
                </a:solidFill>
              </a:rPr>
              <a:t> complète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0524DE-5A67-E744-BD17-E59A6ED88F5E}"/>
              </a:ext>
            </a:extLst>
          </p:cNvPr>
          <p:cNvSpPr/>
          <p:nvPr/>
        </p:nvSpPr>
        <p:spPr>
          <a:xfrm>
            <a:off x="4256430" y="4598563"/>
            <a:ext cx="5711535" cy="10329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94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F7A14-6592-074F-B061-B17C5862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D83FF7-5001-3C40-BE1C-234500C39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4" y="1463674"/>
            <a:ext cx="11009671" cy="4811149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Estimations du volume des déprogrammations chirurgicales dans le reste du monde et les résultats des modélisations réalisées pour leur rattrapage 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Pour toute la chirurgie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Pour certaines spécialités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Modélisation  aboutie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Stratégies pour régler le problème des interventions en attente (+ celles déjà prévues)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Diminuer le volume chirurgical: traitements non chirurgicaux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Stratégies envisagées pour permettre diminuer l’arriéré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Place et enjeux de la chirurgie ambulatoire</a:t>
            </a:r>
          </a:p>
          <a:p>
            <a:pPr lvl="1"/>
            <a:r>
              <a:rPr lang="fr-FR" dirty="0">
                <a:solidFill>
                  <a:srgbClr val="002060"/>
                </a:solidFill>
              </a:rPr>
              <a:t>Force des centres indépendants</a:t>
            </a:r>
          </a:p>
          <a:p>
            <a:pPr lvl="2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467BEE-1956-9C4C-A2AF-AD6DC5B89F62}"/>
              </a:ext>
            </a:extLst>
          </p:cNvPr>
          <p:cNvSpPr/>
          <p:nvPr/>
        </p:nvSpPr>
        <p:spPr>
          <a:xfrm>
            <a:off x="876299" y="1463675"/>
            <a:ext cx="11076345" cy="706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8D39CC-5682-2B44-A439-8E9BABD6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5115-5410-6444-BE2A-F9553717B720}" type="datetime1">
              <a:rPr lang="fr-FR" smtClean="0"/>
              <a:t>24/06/2021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3D7A46-326B-7744-B27F-3CF4467C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JAB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B0AA3B-C48E-F34C-85E9-1CC4816B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073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B860CEB-DE34-4341-BBF5-C1558405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Conclusion (1)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BE288A-CDF0-5047-A62E-E055A4E2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66" y="2043772"/>
            <a:ext cx="10693850" cy="492978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Le volume des actes chirurgicaux déprogrammés </a:t>
            </a:r>
            <a:r>
              <a:rPr lang="fr-FR" dirty="0">
                <a:solidFill>
                  <a:srgbClr val="002060"/>
                </a:solidFill>
              </a:rPr>
              <a:t>pendant l’épidémie COVID-19 et devant être </a:t>
            </a:r>
            <a:r>
              <a:rPr lang="fr-FR" b="1" dirty="0">
                <a:solidFill>
                  <a:srgbClr val="002060"/>
                </a:solidFill>
              </a:rPr>
              <a:t>« rattrapés » est très important (taux moyen 72 %): </a:t>
            </a:r>
            <a:r>
              <a:rPr lang="fr-FR" dirty="0">
                <a:solidFill>
                  <a:srgbClr val="002060"/>
                </a:solidFill>
              </a:rPr>
              <a:t>déjà perte de chance pour les patients, déjà augmentation des coûts liés aux complications par manque de soins, et la </a:t>
            </a:r>
            <a:r>
              <a:rPr lang="fr-FR" b="1" dirty="0">
                <a:solidFill>
                  <a:srgbClr val="002060"/>
                </a:solidFill>
              </a:rPr>
              <a:t>phase de traitement de l’arriéré est devant nous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Actuellement, aucun pays n'est vraiment après la crise COVID, et il n'y a aucun vrai rapport sur la reprise de l'arriéré des interventions chirurgicales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C8E0F2-E814-5C4A-820B-8540E30D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5E6F-2235-4D46-8018-E30E8DEDDB25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842AF0-1BBE-5843-93F5-B01DC573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2925A-0940-EA4C-80DB-43CDA47F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261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B860CEB-DE34-4341-BBF5-C1558405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Conclusion (2)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BE288A-CDF0-5047-A62E-E055A4E2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" y="2227120"/>
            <a:ext cx="10693850" cy="492978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Des essais de modélisation on montré que le temps de rattrapage dépendait du volume de l’arriéré et surtout des moyens mis en place pour augmenter l’activité chirurgicale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b="1" dirty="0">
                <a:solidFill>
                  <a:srgbClr val="002060"/>
                </a:solidFill>
              </a:rPr>
              <a:t>Si seule la capacité pré pandémique de l’activité actuelle chirurgicale est disponible, l'arriéré ne disparaîtra jamais.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C8E0F2-E814-5C4A-820B-8540E30D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5E6F-2235-4D46-8018-E30E8DEDDB25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842AF0-1BBE-5843-93F5-B01DC573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2925A-0940-EA4C-80DB-43CDA47F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93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B860CEB-DE34-4341-BBF5-C1558405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Conclusion (3)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BE288A-CDF0-5047-A62E-E055A4E2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2" y="1027906"/>
            <a:ext cx="10693850" cy="4929784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Même avec une augmentation de l’activité des blocs opératoires, cela peut </a:t>
            </a:r>
            <a:r>
              <a:rPr lang="fr-FR" b="1" dirty="0">
                <a:solidFill>
                  <a:srgbClr val="002060"/>
                </a:solidFill>
              </a:rPr>
              <a:t>prendre de plusieurs mois voire plusieurs années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b="1" dirty="0">
                <a:solidFill>
                  <a:srgbClr val="002060"/>
                </a:solidFill>
              </a:rPr>
              <a:t>Une accélération du développement de la prise en charge chirurgicale ambulatoire en unité dédiée voire en centre indépendant </a:t>
            </a:r>
            <a:r>
              <a:rPr lang="fr-FR" dirty="0">
                <a:solidFill>
                  <a:srgbClr val="002060"/>
                </a:solidFill>
              </a:rPr>
              <a:t>pour un nombre croissant d’actes et de patients est une stratégie particulièrement efficace pour utiliser moins de moyen, risquer moins de contamination, d’assurer qualité et sécurité et confort aux patients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C8E0F2-E814-5C4A-820B-8540E30D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5E6F-2235-4D46-8018-E30E8DEDDB25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842AF0-1BBE-5843-93F5-B01DC573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2925A-0940-EA4C-80DB-43CDA47F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796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3DA5-7059-0D4F-B886-1173035F3298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691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1ADDC-8F4D-C944-A691-EBCDBA48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Global Ambulatory Surgery Center </a:t>
            </a:r>
            <a:r>
              <a:rPr lang="fr-FR" b="1" dirty="0" err="1">
                <a:solidFill>
                  <a:srgbClr val="002060"/>
                </a:solidFill>
              </a:rPr>
              <a:t>Market</a:t>
            </a:r>
            <a:r>
              <a:rPr lang="fr-FR" b="1" dirty="0">
                <a:solidFill>
                  <a:srgbClr val="002060"/>
                </a:solidFill>
              </a:rPr>
              <a:t> – </a:t>
            </a:r>
            <a:r>
              <a:rPr lang="fr-FR" b="1" dirty="0" err="1">
                <a:solidFill>
                  <a:srgbClr val="002060"/>
                </a:solidFill>
              </a:rPr>
              <a:t>Industry</a:t>
            </a:r>
            <a:r>
              <a:rPr lang="fr-FR" b="1" dirty="0">
                <a:solidFill>
                  <a:srgbClr val="002060"/>
                </a:solidFill>
              </a:rPr>
              <a:t> Trends and </a:t>
            </a:r>
            <a:r>
              <a:rPr lang="fr-FR" b="1" dirty="0" err="1">
                <a:solidFill>
                  <a:srgbClr val="002060"/>
                </a:solidFill>
              </a:rPr>
              <a:t>Forecast</a:t>
            </a:r>
            <a:r>
              <a:rPr lang="fr-FR" b="1" dirty="0">
                <a:solidFill>
                  <a:srgbClr val="002060"/>
                </a:solidFill>
              </a:rPr>
              <a:t> to 2027</a:t>
            </a:r>
            <a:br>
              <a:rPr lang="fr-FR" b="1" dirty="0"/>
            </a:b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F6E5DA-A600-1242-B9D9-734F5029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74998"/>
            <a:ext cx="9194800" cy="5394908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E0C655-82AB-FF46-B3AF-47185617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A452-350A-814E-B986-612B7D0B1F63}" type="datetime1">
              <a:rPr lang="fr-FR" smtClean="0"/>
              <a:t>24/06/2021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3494F1-31B8-1A4D-A8A5-58C4B8C0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778C39-06EA-FD4B-AA65-D282CC44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198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1CB348-D44F-FB44-A244-FA305D72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9019E5-5745-CC48-935F-1D0ACEF1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247911-79E0-C44B-AB12-98E13AC0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C731-96B1-2348-8845-6FC7C07B5434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68D17A-3A90-484D-9265-6A56C92E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51A610-9BCF-B943-8739-22D92F1E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4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DD75C4D-6D98-AF42-A700-67EBE3D6C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95630"/>
              </p:ext>
            </p:extLst>
          </p:nvPr>
        </p:nvGraphicFramePr>
        <p:xfrm>
          <a:off x="521428" y="1730622"/>
          <a:ext cx="11149144" cy="467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631">
                  <a:extLst>
                    <a:ext uri="{9D8B030D-6E8A-4147-A177-3AD203B41FA5}">
                      <a16:colId xmlns:a16="http://schemas.microsoft.com/office/drawing/2014/main" val="2464913147"/>
                    </a:ext>
                  </a:extLst>
                </a:gridCol>
                <a:gridCol w="2346534">
                  <a:extLst>
                    <a:ext uri="{9D8B030D-6E8A-4147-A177-3AD203B41FA5}">
                      <a16:colId xmlns:a16="http://schemas.microsoft.com/office/drawing/2014/main" val="1804154692"/>
                    </a:ext>
                  </a:extLst>
                </a:gridCol>
                <a:gridCol w="2450110">
                  <a:extLst>
                    <a:ext uri="{9D8B030D-6E8A-4147-A177-3AD203B41FA5}">
                      <a16:colId xmlns:a16="http://schemas.microsoft.com/office/drawing/2014/main" val="1549069018"/>
                    </a:ext>
                  </a:extLst>
                </a:gridCol>
                <a:gridCol w="2450110">
                  <a:extLst>
                    <a:ext uri="{9D8B030D-6E8A-4147-A177-3AD203B41FA5}">
                      <a16:colId xmlns:a16="http://schemas.microsoft.com/office/drawing/2014/main" val="3414046205"/>
                    </a:ext>
                  </a:extLst>
                </a:gridCol>
                <a:gridCol w="2174759">
                  <a:extLst>
                    <a:ext uri="{9D8B030D-6E8A-4147-A177-3AD203B41FA5}">
                      <a16:colId xmlns:a16="http://schemas.microsoft.com/office/drawing/2014/main" val="2066297448"/>
                    </a:ext>
                  </a:extLst>
                </a:gridCol>
              </a:tblGrid>
              <a:tr h="926355">
                <a:tc>
                  <a:txBody>
                    <a:bodyPr/>
                    <a:lstStyle/>
                    <a:p>
                      <a:r>
                        <a:rPr lang="fr-FR" dirty="0"/>
                        <a:t>Pays 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Méthode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L'arriéré cumulé a été calculé et analysé.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Volume et type de déprogrammations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Conditions de moyens supplémentaires à mettre en œuvre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estimé pour la clearance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49180"/>
                  </a:ext>
                </a:extLst>
              </a:tr>
              <a:tr h="1140387">
                <a:tc>
                  <a:txBody>
                    <a:bodyPr/>
                    <a:lstStyle/>
                    <a:p>
                      <a:r>
                        <a:rPr lang="fr-FR" b="1" dirty="0"/>
                        <a:t>COVID </a:t>
                      </a:r>
                      <a:r>
                        <a:rPr lang="fr-FR" b="1" dirty="0" err="1"/>
                        <a:t>Surgery</a:t>
                      </a:r>
                      <a:r>
                        <a:rPr lang="fr-FR" b="1" dirty="0"/>
                        <a:t> collaboration</a:t>
                      </a:r>
                    </a:p>
                    <a:p>
                      <a:r>
                        <a:rPr lang="fr-FR" dirty="0"/>
                        <a:t>UK</a:t>
                      </a:r>
                    </a:p>
                    <a:p>
                      <a:r>
                        <a:rPr lang="fr-FR" dirty="0"/>
                        <a:t>Br J </a:t>
                      </a:r>
                      <a:r>
                        <a:rPr lang="fr-FR" dirty="0" err="1"/>
                        <a:t>Surg</a:t>
                      </a:r>
                      <a:r>
                        <a:rPr lang="fr-FR" dirty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Pour </a:t>
                      </a:r>
                      <a:r>
                        <a:rPr lang="fr-FR" b="1" dirty="0"/>
                        <a:t>190 pays</a:t>
                      </a:r>
                    </a:p>
                    <a:p>
                      <a:r>
                        <a:rPr lang="fr-FR" dirty="0"/>
                        <a:t>Projection de la proportion de chirurgies qui serait annulée et reprogrammée</a:t>
                      </a:r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Etude sur 12 semaines</a:t>
                      </a:r>
                    </a:p>
                    <a:p>
                      <a:r>
                        <a:rPr lang="fr-FR" b="1" dirty="0" err="1"/>
                        <a:t>dactivité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&gt; 28 M d’interventions</a:t>
                      </a:r>
                    </a:p>
                    <a:p>
                      <a:r>
                        <a:rPr lang="fr-FR" dirty="0"/>
                        <a:t> (2 M/</a:t>
                      </a:r>
                      <a:r>
                        <a:rPr lang="fr-FR" dirty="0" err="1"/>
                        <a:t>sem</a:t>
                      </a:r>
                      <a:r>
                        <a:rPr lang="fr-FR" dirty="0"/>
                        <a:t>)</a:t>
                      </a:r>
                    </a:p>
                    <a:p>
                      <a:endParaRPr lang="fr-FR" dirty="0"/>
                    </a:p>
                    <a:p>
                      <a:r>
                        <a:rPr lang="fr-FR" b="1" dirty="0"/>
                        <a:t>(72 % des interventions déprogrammées)</a:t>
                      </a:r>
                    </a:p>
                    <a:p>
                      <a:endParaRPr lang="fr-FR" b="1" dirty="0"/>
                    </a:p>
                    <a:p>
                      <a:r>
                        <a:rPr lang="fr-FR" b="0" dirty="0"/>
                        <a:t>81 % pour pathologies bénignes</a:t>
                      </a:r>
                    </a:p>
                    <a:p>
                      <a:r>
                        <a:rPr lang="fr-FR" b="0" dirty="0"/>
                        <a:t>37,7 % pour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Si </a:t>
                      </a:r>
                      <a:r>
                        <a:rPr lang="fr-FR" b="1" dirty="0"/>
                        <a:t>20 % d’activité supplémentaire</a:t>
                      </a:r>
                    </a:p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  <a:p>
                      <a:pPr algn="ctr"/>
                      <a:r>
                        <a:rPr lang="fr-FR" b="1" dirty="0"/>
                        <a:t>42 semaines </a:t>
                      </a:r>
                    </a:p>
                    <a:p>
                      <a:pPr algn="ctr"/>
                      <a:r>
                        <a:rPr lang="fr-FR" b="1" dirty="0"/>
                        <a:t>(10,5 mois) </a:t>
                      </a:r>
                      <a:r>
                        <a:rPr lang="fr-FR" dirty="0"/>
                        <a:t>nécessaires pour rattraper 12 semaines de COVID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10840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Ontario </a:t>
                      </a:r>
                    </a:p>
                    <a:p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Canada</a:t>
                      </a:r>
                    </a:p>
                    <a:p>
                      <a:r>
                        <a:rPr lang="fr-FR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CMAJ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Études sur 6 régions</a:t>
                      </a: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Etude sur  12  semaines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148 364 interventions</a:t>
                      </a:r>
                    </a:p>
                    <a:p>
                      <a:r>
                        <a:rPr lang="fr-FR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(11 413 interventions /</a:t>
                      </a:r>
                      <a:r>
                        <a:rPr lang="fr-FR" sz="180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sem</a:t>
                      </a:r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 </a:t>
                      </a:r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&gt; 10 % activité 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(+ 1 jour/</a:t>
                      </a:r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sem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à 50 %)</a:t>
                      </a: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84 semaines </a:t>
                      </a:r>
                    </a:p>
                    <a:p>
                      <a:r>
                        <a:rPr lang="fr-FR" sz="18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(21 mois)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09149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D605F8F8-79ED-084C-8211-A1737E01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2" y="165428"/>
            <a:ext cx="10985938" cy="1325563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1- Modélisations: chirurgies toutes confondues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AEB460-4A7F-024F-9556-FA77F90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4631-B1EC-AE48-B4B8-7F2548AD9E04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F8485-72D5-C64A-9268-89E4D1C3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C45175-A3EF-6343-8B0D-2E50BA06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D5E4EFB7-14D2-B749-801F-9E93C34D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7" y="0"/>
            <a:ext cx="10064486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C58668A-CC51-E54C-A941-ADC4C7ED9C28}"/>
              </a:ext>
            </a:extLst>
          </p:cNvPr>
          <p:cNvSpPr txBox="1"/>
          <p:nvPr/>
        </p:nvSpPr>
        <p:spPr>
          <a:xfrm>
            <a:off x="9228083" y="4414345"/>
            <a:ext cx="10206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190 pays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2417A1-2439-2449-B361-6D240E7F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2050-855A-BF47-BA40-351DCCBA82B0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2DEEE0-8DBF-9748-9140-1C44142E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B7E3C-4097-EB43-AD48-4CDE4D4F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3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C8F7B5-4919-E645-BCE1-EFAA59A8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01" y="-182763"/>
            <a:ext cx="6859819" cy="685800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B8BB4DA-5E55-004D-9B77-DFE7AE69A52B}"/>
              </a:ext>
            </a:extLst>
          </p:cNvPr>
          <p:cNvSpPr/>
          <p:nvPr/>
        </p:nvSpPr>
        <p:spPr>
          <a:xfrm>
            <a:off x="6340510" y="569843"/>
            <a:ext cx="1245995" cy="566013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16BC7F5-C766-224C-A1FE-9DBBA07F8EAB}"/>
              </a:ext>
            </a:extLst>
          </p:cNvPr>
          <p:cNvSpPr/>
          <p:nvPr/>
        </p:nvSpPr>
        <p:spPr>
          <a:xfrm rot="16200000">
            <a:off x="4223673" y="2408354"/>
            <a:ext cx="391854" cy="73677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DED72C-1FDA-6B4D-844F-ABE8478B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877-3DDD-0142-90F3-EFA03EEAC12B}" type="datetime1">
              <a:rPr lang="fr-FR" smtClean="0"/>
              <a:t>24/06/2021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121C21-81EB-0D44-B18A-0E41F3CF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9E950C-32E4-BF44-B686-1D3CFA4F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01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DD75C4D-6D98-AF42-A700-67EBE3D6C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09301"/>
              </p:ext>
            </p:extLst>
          </p:nvPr>
        </p:nvGraphicFramePr>
        <p:xfrm>
          <a:off x="521428" y="1730622"/>
          <a:ext cx="11149144" cy="4949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631">
                  <a:extLst>
                    <a:ext uri="{9D8B030D-6E8A-4147-A177-3AD203B41FA5}">
                      <a16:colId xmlns:a16="http://schemas.microsoft.com/office/drawing/2014/main" val="2464913147"/>
                    </a:ext>
                  </a:extLst>
                </a:gridCol>
                <a:gridCol w="2346534">
                  <a:extLst>
                    <a:ext uri="{9D8B030D-6E8A-4147-A177-3AD203B41FA5}">
                      <a16:colId xmlns:a16="http://schemas.microsoft.com/office/drawing/2014/main" val="1804154692"/>
                    </a:ext>
                  </a:extLst>
                </a:gridCol>
                <a:gridCol w="2450110">
                  <a:extLst>
                    <a:ext uri="{9D8B030D-6E8A-4147-A177-3AD203B41FA5}">
                      <a16:colId xmlns:a16="http://schemas.microsoft.com/office/drawing/2014/main" val="1549069018"/>
                    </a:ext>
                  </a:extLst>
                </a:gridCol>
                <a:gridCol w="2450110">
                  <a:extLst>
                    <a:ext uri="{9D8B030D-6E8A-4147-A177-3AD203B41FA5}">
                      <a16:colId xmlns:a16="http://schemas.microsoft.com/office/drawing/2014/main" val="3414046205"/>
                    </a:ext>
                  </a:extLst>
                </a:gridCol>
                <a:gridCol w="2174759">
                  <a:extLst>
                    <a:ext uri="{9D8B030D-6E8A-4147-A177-3AD203B41FA5}">
                      <a16:colId xmlns:a16="http://schemas.microsoft.com/office/drawing/2014/main" val="2066297448"/>
                    </a:ext>
                  </a:extLst>
                </a:gridCol>
              </a:tblGrid>
              <a:tr h="926355">
                <a:tc>
                  <a:txBody>
                    <a:bodyPr/>
                    <a:lstStyle/>
                    <a:p>
                      <a:r>
                        <a:rPr lang="fr-FR" dirty="0"/>
                        <a:t>Pays 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Méthode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L'arriéré cumulé a été calculé et analysé.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Volume et type de déprogrammations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Condition de moyens supplémentaires mis en œuvre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estimé pour la clearance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49180"/>
                  </a:ext>
                </a:extLst>
              </a:tr>
              <a:tr h="1140387">
                <a:tc>
                  <a:txBody>
                    <a:bodyPr/>
                    <a:lstStyle/>
                    <a:p>
                      <a:r>
                        <a:rPr lang="fr-FR" b="1" dirty="0"/>
                        <a:t>COVID </a:t>
                      </a:r>
                      <a:r>
                        <a:rPr lang="fr-FR" b="1" dirty="0" err="1"/>
                        <a:t>surgery</a:t>
                      </a:r>
                      <a:r>
                        <a:rPr lang="fr-FR" b="1" dirty="0"/>
                        <a:t> collaboration</a:t>
                      </a:r>
                    </a:p>
                    <a:p>
                      <a:r>
                        <a:rPr lang="fr-FR" dirty="0"/>
                        <a:t>UK</a:t>
                      </a:r>
                    </a:p>
                    <a:p>
                      <a:r>
                        <a:rPr lang="fr-FR" dirty="0"/>
                        <a:t>Br J </a:t>
                      </a:r>
                      <a:r>
                        <a:rPr lang="fr-FR" dirty="0" err="1"/>
                        <a:t>Surg</a:t>
                      </a:r>
                      <a:r>
                        <a:rPr lang="fr-FR" dirty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Pour </a:t>
                      </a:r>
                      <a:r>
                        <a:rPr lang="fr-FR" b="1" dirty="0"/>
                        <a:t>190 pays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Projection de la proportion de chirurgies qui serait annulée et reprogrammée</a:t>
                      </a:r>
                      <a:endParaRPr lang="fr-FR" b="1" dirty="0"/>
                    </a:p>
                    <a:p>
                      <a:r>
                        <a:rPr lang="fr-FR" b="1" dirty="0"/>
                        <a:t>Etude sur 12 semaines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&gt; 28 M d’interventions</a:t>
                      </a:r>
                    </a:p>
                    <a:p>
                      <a:r>
                        <a:rPr lang="fr-FR" dirty="0"/>
                        <a:t> (2 M/</a:t>
                      </a:r>
                      <a:r>
                        <a:rPr lang="fr-FR" dirty="0" err="1"/>
                        <a:t>sem</a:t>
                      </a:r>
                      <a:r>
                        <a:rPr lang="fr-FR" dirty="0"/>
                        <a:t>)</a:t>
                      </a:r>
                    </a:p>
                    <a:p>
                      <a:endParaRPr lang="fr-FR" dirty="0"/>
                    </a:p>
                    <a:p>
                      <a:r>
                        <a:rPr lang="fr-FR" b="1" dirty="0"/>
                        <a:t>72 % des interventions</a:t>
                      </a:r>
                    </a:p>
                    <a:p>
                      <a:endParaRPr lang="fr-FR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/>
                        <a:t>81 % pour pathologies bénignes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dirty="0"/>
                        <a:t>37,7 % pour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Si </a:t>
                      </a:r>
                      <a:r>
                        <a:rPr lang="fr-FR" b="1" dirty="0"/>
                        <a:t>20 % d’’activité supplémentaire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  <a:p>
                      <a:pPr algn="ctr"/>
                      <a:r>
                        <a:rPr lang="fr-FR" b="1" dirty="0"/>
                        <a:t>42 semaines </a:t>
                      </a:r>
                    </a:p>
                    <a:p>
                      <a:pPr algn="ctr"/>
                      <a:r>
                        <a:rPr lang="fr-FR" b="1" dirty="0"/>
                        <a:t>(10,5 mois) </a:t>
                      </a:r>
                      <a:r>
                        <a:rPr lang="fr-FR" dirty="0"/>
                        <a:t>nécessaires pour éponger 12 semaines de COVID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10840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b="1" dirty="0"/>
                        <a:t>Ontario </a:t>
                      </a:r>
                    </a:p>
                    <a:p>
                      <a:r>
                        <a:rPr lang="fr-FR" b="0" dirty="0"/>
                        <a:t>Canada</a:t>
                      </a:r>
                    </a:p>
                    <a:p>
                      <a:r>
                        <a:rPr lang="fr-FR" i="1" dirty="0"/>
                        <a:t>CMAJ</a:t>
                      </a:r>
                      <a:r>
                        <a:rPr lang="fr-FR" dirty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Data</a:t>
                      </a:r>
                      <a:r>
                        <a:rPr lang="fr-FR" baseline="0" dirty="0"/>
                        <a:t> de </a:t>
                      </a:r>
                      <a:r>
                        <a:rPr lang="fr-FR" dirty="0"/>
                        <a:t>6 régions</a:t>
                      </a:r>
                    </a:p>
                    <a:p>
                      <a:endParaRPr lang="fr-FR" dirty="0"/>
                    </a:p>
                    <a:p>
                      <a:r>
                        <a:rPr lang="fr-FR" b="1" dirty="0"/>
                        <a:t>Etude sur  12  semaines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148 364 interventions déprogrammées</a:t>
                      </a:r>
                    </a:p>
                    <a:p>
                      <a:r>
                        <a:rPr lang="fr-FR" sz="1800" b="1" dirty="0"/>
                        <a:t> </a:t>
                      </a:r>
                    </a:p>
                    <a:p>
                      <a:r>
                        <a:rPr lang="fr-FR" sz="1800" dirty="0"/>
                        <a:t>(11 413 interventions /</a:t>
                      </a:r>
                      <a:r>
                        <a:rPr lang="fr-FR" sz="1800" dirty="0" err="1"/>
                        <a:t>sem</a:t>
                      </a:r>
                      <a:r>
                        <a:rPr lang="fr-FR" sz="1800" dirty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Si </a:t>
                      </a:r>
                      <a:r>
                        <a:rPr lang="fr-FR" b="1" dirty="0"/>
                        <a:t>&gt; 10 % activité </a:t>
                      </a:r>
                      <a:r>
                        <a:rPr lang="fr-FR" dirty="0"/>
                        <a:t>(+ 1 jour/</a:t>
                      </a:r>
                      <a:r>
                        <a:rPr lang="fr-FR" dirty="0" err="1"/>
                        <a:t>sem</a:t>
                      </a:r>
                      <a:r>
                        <a:rPr lang="fr-FR" dirty="0"/>
                        <a:t> à 50 %)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84 semaines </a:t>
                      </a:r>
                    </a:p>
                    <a:p>
                      <a:r>
                        <a:rPr lang="fr-FR" sz="1800" dirty="0"/>
                        <a:t>(21 mois)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09149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D605F8F8-79ED-084C-8211-A1737E01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2" y="165428"/>
            <a:ext cx="10985938" cy="1325563"/>
          </a:xfrm>
        </p:spPr>
        <p:txBody>
          <a:bodyPr/>
          <a:lstStyle/>
          <a:p>
            <a:r>
              <a:rPr lang="fr-FR" dirty="0"/>
              <a:t>1- Modélisations: Chirurgies toutes confondues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10D9C-5F14-6E49-AC49-127F1474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10CA-9E9B-E44D-945C-52534EF46D26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CF29EF-4C4F-314F-8482-84EB377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25A2CF-DF00-6844-A2E5-814F5100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99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 </a:t>
            </a:r>
            <a:r>
              <a:rPr lang="en-US" dirty="0" err="1">
                <a:solidFill>
                  <a:srgbClr val="002060"/>
                </a:solidFill>
              </a:rPr>
              <a:t>intermédiaire</a:t>
            </a:r>
            <a:r>
              <a:rPr lang="en-US" dirty="0">
                <a:solidFill>
                  <a:srgbClr val="002060"/>
                </a:solidFill>
              </a:rPr>
              <a:t> (1)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Toutes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chirurgies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confondues</a:t>
            </a:r>
            <a:r>
              <a:rPr lang="en-US" dirty="0">
                <a:solidFill>
                  <a:srgbClr val="002060"/>
                </a:solidFill>
              </a:rPr>
              <a:t>, le </a:t>
            </a:r>
            <a:r>
              <a:rPr lang="en-US" dirty="0" err="1">
                <a:solidFill>
                  <a:srgbClr val="002060"/>
                </a:solidFill>
              </a:rPr>
              <a:t>taux</a:t>
            </a:r>
            <a:r>
              <a:rPr lang="en-US" dirty="0">
                <a:solidFill>
                  <a:srgbClr val="002060"/>
                </a:solidFill>
              </a:rPr>
              <a:t> global </a:t>
            </a:r>
            <a:r>
              <a:rPr lang="en-US" dirty="0" err="1">
                <a:solidFill>
                  <a:srgbClr val="002060"/>
                </a:solidFill>
              </a:rPr>
              <a:t>mondial</a:t>
            </a:r>
            <a:r>
              <a:rPr lang="en-US" dirty="0">
                <a:solidFill>
                  <a:srgbClr val="002060"/>
                </a:solidFill>
              </a:rPr>
              <a:t> des </a:t>
            </a:r>
            <a:r>
              <a:rPr lang="en-US" dirty="0" err="1">
                <a:solidFill>
                  <a:srgbClr val="002060"/>
                </a:solidFill>
              </a:rPr>
              <a:t>déprogrammations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chirurgicales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est</a:t>
            </a:r>
            <a:r>
              <a:rPr lang="en-US" dirty="0">
                <a:solidFill>
                  <a:srgbClr val="002060"/>
                </a:solidFill>
              </a:rPr>
              <a:t> de 72 % (30 % </a:t>
            </a:r>
            <a:r>
              <a:rPr lang="en-US" dirty="0" err="1">
                <a:solidFill>
                  <a:srgbClr val="002060"/>
                </a:solidFill>
              </a:rPr>
              <a:t>si</a:t>
            </a:r>
            <a:r>
              <a:rPr lang="en-US" dirty="0">
                <a:solidFill>
                  <a:srgbClr val="002060"/>
                </a:solidFill>
              </a:rPr>
              <a:t> cancer et 80 % </a:t>
            </a:r>
            <a:r>
              <a:rPr lang="en-US" dirty="0" err="1">
                <a:solidFill>
                  <a:srgbClr val="002060"/>
                </a:solidFill>
              </a:rPr>
              <a:t>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bénin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Première estimation: </a:t>
            </a:r>
            <a:r>
              <a:rPr lang="en-US" dirty="0" err="1">
                <a:solidFill>
                  <a:srgbClr val="002060"/>
                </a:solidFill>
              </a:rPr>
              <a:t>si</a:t>
            </a:r>
            <a:r>
              <a:rPr lang="en-US" dirty="0">
                <a:solidFill>
                  <a:srgbClr val="002060"/>
                </a:solidFill>
              </a:rPr>
              <a:t> augmentation de 20 % de </a:t>
            </a:r>
            <a:r>
              <a:rPr lang="en-US" dirty="0" err="1">
                <a:solidFill>
                  <a:srgbClr val="002060"/>
                </a:solidFill>
              </a:rPr>
              <a:t>l’activité</a:t>
            </a:r>
            <a:r>
              <a:rPr lang="en-US" dirty="0">
                <a:solidFill>
                  <a:srgbClr val="002060"/>
                </a:solidFill>
              </a:rPr>
              <a:t> il </a:t>
            </a:r>
            <a:r>
              <a:rPr lang="en-US" dirty="0" err="1">
                <a:solidFill>
                  <a:srgbClr val="002060"/>
                </a:solidFill>
              </a:rPr>
              <a:t>faudrait</a:t>
            </a:r>
            <a:r>
              <a:rPr lang="en-US" dirty="0">
                <a:solidFill>
                  <a:srgbClr val="002060"/>
                </a:solidFill>
              </a:rPr>
              <a:t> un an pour </a:t>
            </a:r>
            <a:r>
              <a:rPr lang="en-US" dirty="0" err="1">
                <a:solidFill>
                  <a:srgbClr val="002060"/>
                </a:solidFill>
              </a:rPr>
              <a:t>réaliser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toutes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ces</a:t>
            </a:r>
            <a:r>
              <a:rPr lang="en-US" dirty="0">
                <a:solidFill>
                  <a:srgbClr val="002060"/>
                </a:solidFill>
              </a:rPr>
              <a:t> interventions </a:t>
            </a:r>
            <a:r>
              <a:rPr lang="en-US" dirty="0" err="1">
                <a:solidFill>
                  <a:srgbClr val="002060"/>
                </a:solidFill>
              </a:rPr>
              <a:t>chirurgicales</a:t>
            </a:r>
            <a:r>
              <a:rPr lang="en-US" dirty="0">
                <a:solidFill>
                  <a:srgbClr val="002060"/>
                </a:solidFill>
              </a:rPr>
              <a:t> (en 2 </a:t>
            </a:r>
            <a:r>
              <a:rPr lang="en-US" dirty="0" err="1">
                <a:solidFill>
                  <a:srgbClr val="002060"/>
                </a:solidFill>
              </a:rPr>
              <a:t>ans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seulement</a:t>
            </a:r>
            <a:r>
              <a:rPr lang="en-US" dirty="0">
                <a:solidFill>
                  <a:srgbClr val="002060"/>
                </a:solidFill>
              </a:rPr>
              <a:t> 10 % </a:t>
            </a:r>
            <a:r>
              <a:rPr lang="en-US" dirty="0" err="1">
                <a:solidFill>
                  <a:srgbClr val="002060"/>
                </a:solidFill>
              </a:rPr>
              <a:t>d’augmentation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l’activité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CFD2-3723-034A-AD6F-638CFB07981B}" type="datetime1">
              <a:rPr lang="fr-FR" smtClean="0"/>
              <a:t>24/06/2021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73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DD75C4D-6D98-AF42-A700-67EBE3D6C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32674"/>
              </p:ext>
            </p:extLst>
          </p:nvPr>
        </p:nvGraphicFramePr>
        <p:xfrm>
          <a:off x="168442" y="640080"/>
          <a:ext cx="12023559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379">
                  <a:extLst>
                    <a:ext uri="{9D8B030D-6E8A-4147-A177-3AD203B41FA5}">
                      <a16:colId xmlns:a16="http://schemas.microsoft.com/office/drawing/2014/main" val="2464913147"/>
                    </a:ext>
                  </a:extLst>
                </a:gridCol>
                <a:gridCol w="2738502">
                  <a:extLst>
                    <a:ext uri="{9D8B030D-6E8A-4147-A177-3AD203B41FA5}">
                      <a16:colId xmlns:a16="http://schemas.microsoft.com/office/drawing/2014/main" val="1804154692"/>
                    </a:ext>
                  </a:extLst>
                </a:gridCol>
                <a:gridCol w="2020086">
                  <a:extLst>
                    <a:ext uri="{9D8B030D-6E8A-4147-A177-3AD203B41FA5}">
                      <a16:colId xmlns:a16="http://schemas.microsoft.com/office/drawing/2014/main" val="1549069018"/>
                    </a:ext>
                  </a:extLst>
                </a:gridCol>
                <a:gridCol w="2642269">
                  <a:extLst>
                    <a:ext uri="{9D8B030D-6E8A-4147-A177-3AD203B41FA5}">
                      <a16:colId xmlns:a16="http://schemas.microsoft.com/office/drawing/2014/main" val="3414046205"/>
                    </a:ext>
                  </a:extLst>
                </a:gridCol>
                <a:gridCol w="2345323">
                  <a:extLst>
                    <a:ext uri="{9D8B030D-6E8A-4147-A177-3AD203B41FA5}">
                      <a16:colId xmlns:a16="http://schemas.microsoft.com/office/drawing/2014/main" val="206629744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fr-FR" dirty="0"/>
                        <a:t>Chirurgie Pays 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Méthode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L'arriéré cumulé a été calculé et analysé.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Volume et/ou % de déprogrammations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Condition de moyens supplémentaires mis en œuvre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estimé pour la clearance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49180"/>
                  </a:ext>
                </a:extLst>
              </a:tr>
              <a:tr h="1140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Arthroplasties totales fusions vertébrales électives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r>
                        <a:rPr lang="fr-FR" dirty="0"/>
                        <a:t>USA J </a:t>
                      </a:r>
                      <a:r>
                        <a:rPr lang="fr-FR" dirty="0" err="1"/>
                        <a:t>Bone</a:t>
                      </a:r>
                      <a:r>
                        <a:rPr lang="fr-FR" dirty="0"/>
                        <a:t> and Joint </a:t>
                      </a:r>
                      <a:r>
                        <a:rPr lang="fr-FR" dirty="0" err="1"/>
                        <a:t>Surg</a:t>
                      </a:r>
                      <a:r>
                        <a:rPr lang="fr-FR" dirty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USA Comparaison</a:t>
                      </a:r>
                      <a:r>
                        <a:rPr lang="fr-FR" b="1" baseline="0" dirty="0"/>
                        <a:t> avec data années précédentes</a:t>
                      </a:r>
                    </a:p>
                    <a:p>
                      <a:r>
                        <a:rPr lang="fr-FR" b="1" dirty="0"/>
                        <a:t>sur 12 semaines</a:t>
                      </a:r>
                    </a:p>
                    <a:p>
                      <a:endParaRPr lang="fr-FR" b="1" dirty="0"/>
                    </a:p>
                    <a:p>
                      <a:r>
                        <a:rPr lang="fr-FR" b="0" dirty="0"/>
                        <a:t>Monte Carlo simulation</a:t>
                      </a:r>
                    </a:p>
                    <a:p>
                      <a:r>
                        <a:rPr lang="fr-FR" b="0" dirty="0"/>
                        <a:t>(somme arriéré et futur)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&gt;1  M d’actes </a:t>
                      </a:r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Si croissance à 90 %.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Si croissance 10 %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Optimiste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: 7 mois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Ambivalent: 12 mois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Pessimiste: 16 mois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10840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« Chirurgie vasculaire »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Etat</a:t>
                      </a:r>
                      <a:r>
                        <a:rPr lang="fr-FR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du Michigan</a:t>
                      </a:r>
                    </a:p>
                    <a:p>
                      <a:r>
                        <a:rPr lang="fr-FR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 </a:t>
                      </a:r>
                      <a:r>
                        <a:rPr lang="fr-FR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Vasc</a:t>
                      </a:r>
                      <a:r>
                        <a:rPr lang="fr-FR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fr-FR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Chir</a:t>
                      </a:r>
                      <a:r>
                        <a:rPr lang="fr-FR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2021</a:t>
                      </a:r>
                      <a:endParaRPr lang="fr-F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Sur 12 semaines</a:t>
                      </a:r>
                    </a:p>
                    <a:p>
                      <a:endParaRPr lang="fr-F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500 interventions</a:t>
                      </a:r>
                      <a:endParaRPr lang="fr-FR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Pas d’augmentation de la croissance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 mois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 mois si collectif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09149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Province de Chine </a:t>
                      </a:r>
                    </a:p>
                    <a:p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Chirurgie colo rectale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CMAJ </a:t>
                      </a:r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nov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Données d’un hôpital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Comparaison historique d’activité (sur 26 semaines), 9 patients/</a:t>
                      </a:r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sem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Chute moyenne </a:t>
                      </a:r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 75 % des cas opérés</a:t>
                      </a: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23 % d’augmentation</a:t>
                      </a: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il faudra 12,5 semaines (&gt; 3 mois)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73824"/>
                  </a:ext>
                </a:extLst>
              </a:tr>
              <a:tr h="375688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Chirurgie cardiaque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 </a:t>
                      </a:r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Surg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Thorac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 augmentation de 100%</a:t>
                      </a:r>
                    </a:p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1 mois</a:t>
                      </a:r>
                    </a:p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Jusquà</a:t>
                      </a: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8 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541402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A0DB9876-30A6-5647-8B59-6367920F9E16}"/>
              </a:ext>
            </a:extLst>
          </p:cNvPr>
          <p:cNvSpPr txBox="1">
            <a:spLocks/>
          </p:cNvSpPr>
          <p:nvPr/>
        </p:nvSpPr>
        <p:spPr>
          <a:xfrm>
            <a:off x="283778" y="23914"/>
            <a:ext cx="110700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2- Modélisations: spécialités chirurgicales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B1CB31-C070-0E40-90AC-93C5CADC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39BA-B4A0-8A4A-8E1C-0D9045B78E6B}" type="datetime1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BFE695-9DBB-424A-9794-51FB42A3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JAB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A6345F-207F-D64B-A71E-6C515547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8EB-65C1-C845-80BB-86F9B02CB11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9179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12729</TotalTime>
  <Words>3086</Words>
  <Application>Microsoft Macintosh PowerPoint</Application>
  <PresentationFormat>Grand écran</PresentationFormat>
  <Paragraphs>642</Paragraphs>
  <Slides>35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Thème Office</vt:lpstr>
      <vt:lpstr>Gestion des listes d’attente en chirurgie après la COVID-19  et chirurgie ambulatoire</vt:lpstr>
      <vt:lpstr>Introduction</vt:lpstr>
      <vt:lpstr>Sommaire</vt:lpstr>
      <vt:lpstr>1- Modélisations: chirurgies toutes confondues</vt:lpstr>
      <vt:lpstr>Présentation PowerPoint</vt:lpstr>
      <vt:lpstr>Présentation PowerPoint</vt:lpstr>
      <vt:lpstr>1- Modélisations: Chirurgies toutes confondues</vt:lpstr>
      <vt:lpstr>Conclusion intermédiaire (1)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Méthodes: Fonctions mathématiques  </vt:lpstr>
      <vt:lpstr>Présentation PowerPoint</vt:lpstr>
      <vt:lpstr>Sommaire</vt:lpstr>
      <vt:lpstr>1- Alternatives thérapeutiques pour des pathologies habituellement chirurgicales </vt:lpstr>
      <vt:lpstr>2- Stratégies suggérées dans la littérature pour augmenter l’activité chirurgicale</vt:lpstr>
      <vt:lpstr>3- Place et enjeux de la chirurgie ambulatoire pour diminuer l’arriéré</vt:lpstr>
      <vt:lpstr>Présentation PowerPoint</vt:lpstr>
      <vt:lpstr>5 stratégies que les leaders de la santé peuvent utiliser aujourd'hui pour une meilleure efficacité  opérationnelle et équité dans l'accès aux soins</vt:lpstr>
      <vt:lpstr>Présentation PowerPoint</vt:lpstr>
      <vt:lpstr>La force des centres indépendants de chirurgie ambulatoire :  seule façon d'être optimiste pendant et après COVID 19</vt:lpstr>
      <vt:lpstr>Présentation PowerPoint</vt:lpstr>
      <vt:lpstr>Présentation PowerPoint</vt:lpstr>
      <vt:lpstr>Présentation PowerPoint</vt:lpstr>
      <vt:lpstr>Présentation PowerPoint</vt:lpstr>
      <vt:lpstr>Conclusion (1)</vt:lpstr>
      <vt:lpstr>Conclusion (2)</vt:lpstr>
      <vt:lpstr>Conclusion (3)</vt:lpstr>
      <vt:lpstr>Présentation PowerPoint</vt:lpstr>
      <vt:lpstr>Global Ambulatory Surgery Center Market – Industry Trends and Forecast to 2027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Stratégies pour rattraper le retard</dc:title>
  <dc:creator>Corinne VONS</dc:creator>
  <cp:lastModifiedBy>Corinne VONS</cp:lastModifiedBy>
  <cp:revision>172</cp:revision>
  <cp:lastPrinted>2021-06-19T16:08:48Z</cp:lastPrinted>
  <dcterms:created xsi:type="dcterms:W3CDTF">2021-06-14T12:06:47Z</dcterms:created>
  <dcterms:modified xsi:type="dcterms:W3CDTF">2021-06-24T15:43:21Z</dcterms:modified>
</cp:coreProperties>
</file>