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340" r:id="rId3"/>
    <p:sldId id="319" r:id="rId4"/>
    <p:sldId id="318" r:id="rId5"/>
    <p:sldId id="336" r:id="rId6"/>
    <p:sldId id="342" r:id="rId7"/>
    <p:sldId id="321" r:id="rId8"/>
    <p:sldId id="343" r:id="rId9"/>
    <p:sldId id="344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26C"/>
    <a:srgbClr val="499CE1"/>
    <a:srgbClr val="B4186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4CCDA-E6BD-4CED-8A27-4E0963A95781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617B-92BE-4872-A7CF-58186E7B3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9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5CF4-4604-40CD-9703-4EB48734BF5A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9539-A326-4852-AE05-D4F899E38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>
            <a:lvl1pPr>
              <a:defRPr sz="54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316416" y="186398"/>
            <a:ext cx="504056" cy="144016"/>
          </a:xfrm>
          <a:prstGeom prst="rect">
            <a:avLst/>
          </a:prstGeom>
          <a:solidFill>
            <a:srgbClr val="B41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 userDrawn="1"/>
        </p:nvSpPr>
        <p:spPr>
          <a:xfrm>
            <a:off x="179512" y="6525344"/>
            <a:ext cx="504056" cy="144016"/>
          </a:xfrm>
          <a:prstGeom prst="rect">
            <a:avLst/>
          </a:prstGeom>
          <a:solidFill>
            <a:srgbClr val="499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1" y="186399"/>
            <a:ext cx="1970591" cy="10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635896" y="6342781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7745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734696" y="6334835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6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340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707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6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707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7385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5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815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9818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2820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022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946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99C4-5593-45E2-9217-3C7E4C1A519C}" type="datetimeFigureOut">
              <a:rPr lang="fr-FR" smtClean="0"/>
              <a:t>20/06/2021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6463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E4F7-0657-4C7D-88B4-034BC5EAC9C0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316416" y="186398"/>
            <a:ext cx="504056" cy="144016"/>
          </a:xfrm>
          <a:prstGeom prst="rect">
            <a:avLst/>
          </a:prstGeom>
          <a:solidFill>
            <a:srgbClr val="B41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79512" y="6525344"/>
            <a:ext cx="504056" cy="144016"/>
          </a:xfrm>
          <a:prstGeom prst="rect">
            <a:avLst/>
          </a:prstGeom>
          <a:solidFill>
            <a:srgbClr val="499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431540" y="1412776"/>
            <a:ext cx="8316924" cy="0"/>
          </a:xfrm>
          <a:prstGeom prst="line">
            <a:avLst/>
          </a:prstGeom>
          <a:ln w="3175">
            <a:solidFill>
              <a:srgbClr val="2C426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38" y="6084449"/>
            <a:ext cx="1224756" cy="6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C426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•"/>
        <a:defRPr sz="3200" kern="1200">
          <a:solidFill>
            <a:srgbClr val="2C426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–"/>
        <a:defRPr sz="2800" kern="1200">
          <a:solidFill>
            <a:srgbClr val="499CE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Impact COVID sur notre organisation en AMBULATOIRE </a:t>
            </a:r>
            <a:br>
              <a:rPr lang="fr-FR" dirty="0"/>
            </a:br>
            <a:r>
              <a:rPr lang="fr-FR" dirty="0"/>
              <a:t>au Centre de Lutte contre le Cancer à LYON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835A4D-E993-4C61-9C3D-288DCD4873D9}"/>
              </a:ext>
            </a:extLst>
          </p:cNvPr>
          <p:cNvSpPr txBox="1"/>
          <p:nvPr/>
        </p:nvSpPr>
        <p:spPr>
          <a:xfrm>
            <a:off x="2458108" y="544522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JAB 25 juin 2021</a:t>
            </a: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Christelle GALVEZ </a:t>
            </a: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Directrice des SOINS </a:t>
            </a:r>
          </a:p>
        </p:txBody>
      </p:sp>
      <p:pic>
        <p:nvPicPr>
          <p:cNvPr id="4" name="Picture 2" descr="Mise au point sur les données périopératoires relatives au COVID-19  coronavirus-2 et syndrome respiratoire aigu sévère (SARS-CoV-2) -  Anesthesia Patient Safety Foundation">
            <a:extLst>
              <a:ext uri="{FF2B5EF4-FFF2-40B4-BE49-F238E27FC236}">
                <a16:creationId xmlns:a16="http://schemas.microsoft.com/office/drawing/2014/main" id="{07325026-2B76-4B76-8D46-5389F514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8020"/>
            <a:ext cx="1920044" cy="19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ncologie à Lausanne – L&amp;#39;essor de l&amp;#39;immunothérapie pour vaincre le cancer |  24 heures">
            <a:extLst>
              <a:ext uri="{FF2B5EF4-FFF2-40B4-BE49-F238E27FC236}">
                <a16:creationId xmlns:a16="http://schemas.microsoft.com/office/drawing/2014/main" id="{CB7B9FED-5E89-43F4-BD4F-1DA5FA5F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52" y="4524401"/>
            <a:ext cx="2915816" cy="18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16"/>
            <a:ext cx="8208912" cy="1362075"/>
          </a:xfrm>
        </p:spPr>
        <p:txBody>
          <a:bodyPr/>
          <a:lstStyle/>
          <a:p>
            <a:pPr algn="ctr"/>
            <a:r>
              <a:rPr lang="fr-FR" dirty="0"/>
              <a:t>Constat avant la CRISE… en 2019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24888F-B5AB-4BAB-9D63-2006FCEB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9807"/>
            <a:ext cx="8208912" cy="44966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97E4AE-5A7B-4235-A881-6E449E46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5893807"/>
            <a:ext cx="8208911" cy="2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D9A636-6FFD-4DA4-BDF0-22D93A05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Impacts 1</a:t>
            </a:r>
            <a:r>
              <a:rPr lang="fr-FR" baseline="30000" dirty="0"/>
              <a:t>ère</a:t>
            </a:r>
            <a:r>
              <a:rPr lang="fr-FR" dirty="0"/>
              <a:t>, 2</a:t>
            </a:r>
            <a:r>
              <a:rPr lang="fr-FR" baseline="30000" dirty="0"/>
              <a:t>ème</a:t>
            </a:r>
            <a:r>
              <a:rPr lang="fr-FR" dirty="0"/>
              <a:t>, 3</a:t>
            </a:r>
            <a:r>
              <a:rPr lang="fr-FR" baseline="30000" dirty="0"/>
              <a:t>ème</a:t>
            </a:r>
            <a:r>
              <a:rPr lang="fr-FR" dirty="0"/>
              <a:t> vagues en Auvergne-Rhône-Alpes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C8796EB-014E-4BF6-8400-842C19DAE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00200"/>
            <a:ext cx="8147247" cy="45259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8A8D3D-45A6-42A3-BFFB-EEFC41F7E198}"/>
              </a:ext>
            </a:extLst>
          </p:cNvPr>
          <p:cNvSpPr txBox="1"/>
          <p:nvPr/>
        </p:nvSpPr>
        <p:spPr>
          <a:xfrm>
            <a:off x="1810814" y="324643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Limitation forte de la Chirurgie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7B873E-3FA0-4A6F-8760-F0232C5CAB7F}"/>
              </a:ext>
            </a:extLst>
          </p:cNvPr>
          <p:cNvSpPr txBox="1"/>
          <p:nvPr/>
        </p:nvSpPr>
        <p:spPr>
          <a:xfrm>
            <a:off x="4593568" y="1988840"/>
            <a:ext cx="206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Incitation à la Chirurgie AMBU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877BB8-183E-41BD-8E23-DF7F76EDBD17}"/>
              </a:ext>
            </a:extLst>
          </p:cNvPr>
          <p:cNvSpPr txBox="1"/>
          <p:nvPr/>
        </p:nvSpPr>
        <p:spPr>
          <a:xfrm>
            <a:off x="5508104" y="2874112"/>
            <a:ext cx="206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Incitation à la Chirurgie AMBU</a:t>
            </a:r>
          </a:p>
        </p:txBody>
      </p:sp>
    </p:spTree>
    <p:extLst>
      <p:ext uri="{BB962C8B-B14F-4D97-AF65-F5344CB8AC3E}">
        <p14:creationId xmlns:p14="http://schemas.microsoft.com/office/powerpoint/2010/main" val="4304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63FB2553-D460-4F02-B72A-D44E3F0E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7" y="426671"/>
            <a:ext cx="4345090" cy="870836"/>
          </a:xfrm>
        </p:spPr>
        <p:txBody>
          <a:bodyPr>
            <a:noAutofit/>
          </a:bodyPr>
          <a:lstStyle/>
          <a:p>
            <a:r>
              <a:rPr lang="fr-FR" sz="2800" dirty="0"/>
              <a:t>Changement de discours lors des 2</a:t>
            </a:r>
            <a:r>
              <a:rPr lang="fr-FR" sz="2800" baseline="30000" dirty="0"/>
              <a:t>ème</a:t>
            </a:r>
            <a:r>
              <a:rPr lang="fr-FR" sz="2800" dirty="0"/>
              <a:t> et 3</a:t>
            </a:r>
            <a:r>
              <a:rPr lang="fr-FR" sz="2800" baseline="30000" dirty="0"/>
              <a:t>ème</a:t>
            </a:r>
            <a:r>
              <a:rPr lang="fr-FR" sz="2800" dirty="0"/>
              <a:t> vagues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5E9384-798B-45C8-9006-5AC1A256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08" y="1297507"/>
            <a:ext cx="6623411" cy="14420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4EDC7D7-9518-403D-B15C-BEC237BE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25582"/>
            <a:ext cx="1799077" cy="11346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4A2A5D-53C2-42DF-B0F6-C3AD360C4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5887">
            <a:off x="442336" y="3249456"/>
            <a:ext cx="8259328" cy="11241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CAE750-41A9-41AF-9668-647F49ADC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19799"/>
            <a:ext cx="1944216" cy="14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7772400" cy="751504"/>
          </a:xfrm>
        </p:spPr>
        <p:txBody>
          <a:bodyPr/>
          <a:lstStyle/>
          <a:p>
            <a:pPr algn="ctr"/>
            <a:r>
              <a:rPr lang="fr-FR" dirty="0"/>
              <a:t>L’effet sur l’ambulatoire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BD13E4-9B32-4A64-AA09-82F5DA44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" y="836712"/>
            <a:ext cx="9082637" cy="47701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971B4E8-53DA-42B1-AF87-A4E41F03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03473"/>
            <a:ext cx="9171978" cy="1184152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7E1D3FA-9A0D-4EA0-8C7C-50AC8E60BB27}"/>
              </a:ext>
            </a:extLst>
          </p:cNvPr>
          <p:cNvSpPr/>
          <p:nvPr/>
        </p:nvSpPr>
        <p:spPr>
          <a:xfrm>
            <a:off x="44672" y="2852936"/>
            <a:ext cx="905465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89D73B-C1F7-4D9C-9FC9-680B3E2B75C1}"/>
              </a:ext>
            </a:extLst>
          </p:cNvPr>
          <p:cNvSpPr txBox="1"/>
          <p:nvPr/>
        </p:nvSpPr>
        <p:spPr>
          <a:xfrm>
            <a:off x="1118021" y="2830668"/>
            <a:ext cx="1413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Diminution de moitié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4955487-F84A-46D8-BA47-29CF5353D37B}"/>
              </a:ext>
            </a:extLst>
          </p:cNvPr>
          <p:cNvSpPr/>
          <p:nvPr/>
        </p:nvSpPr>
        <p:spPr>
          <a:xfrm>
            <a:off x="44670" y="4432117"/>
            <a:ext cx="9099330" cy="1171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EEBB777-C8B6-4B69-B6C2-0EE0CC98BE08}"/>
              </a:ext>
            </a:extLst>
          </p:cNvPr>
          <p:cNvSpPr txBox="1"/>
          <p:nvPr/>
        </p:nvSpPr>
        <p:spPr>
          <a:xfrm>
            <a:off x="1217687" y="4648355"/>
            <a:ext cx="140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Doublement d’activité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056E703-7C5F-4390-BFCB-CD906D820FFE}"/>
              </a:ext>
            </a:extLst>
          </p:cNvPr>
          <p:cNvSpPr/>
          <p:nvPr/>
        </p:nvSpPr>
        <p:spPr>
          <a:xfrm>
            <a:off x="5567119" y="3789040"/>
            <a:ext cx="1404119" cy="30528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08045C1-EB19-4B69-9BC7-EF8CC786811A}"/>
              </a:ext>
            </a:extLst>
          </p:cNvPr>
          <p:cNvSpPr/>
          <p:nvPr/>
        </p:nvSpPr>
        <p:spPr>
          <a:xfrm>
            <a:off x="0" y="6165304"/>
            <a:ext cx="9171978" cy="6926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DD482FC-D212-4B6E-A9B3-CB0E8689CE99}"/>
              </a:ext>
            </a:extLst>
          </p:cNvPr>
          <p:cNvSpPr txBox="1"/>
          <p:nvPr/>
        </p:nvSpPr>
        <p:spPr>
          <a:xfrm>
            <a:off x="1217687" y="6195549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Triple de mars 2020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1F0EDBE-9F1C-4251-959E-E966DE83C23D}"/>
              </a:ext>
            </a:extLst>
          </p:cNvPr>
          <p:cNvSpPr txBox="1"/>
          <p:nvPr/>
        </p:nvSpPr>
        <p:spPr>
          <a:xfrm>
            <a:off x="7596336" y="4432117"/>
            <a:ext cx="108012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patients ne veulent plus rester à l’hôpital </a:t>
            </a:r>
          </a:p>
        </p:txBody>
      </p:sp>
    </p:spTree>
    <p:extLst>
      <p:ext uri="{BB962C8B-B14F-4D97-AF65-F5344CB8AC3E}">
        <p14:creationId xmlns:p14="http://schemas.microsoft.com/office/powerpoint/2010/main" val="36998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A5330-A5F5-4DB8-A565-7AF6C265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9" y="3175205"/>
            <a:ext cx="7772400" cy="1362075"/>
          </a:xfrm>
        </p:spPr>
        <p:txBody>
          <a:bodyPr/>
          <a:lstStyle/>
          <a:p>
            <a:pPr algn="ctr"/>
            <a:r>
              <a:rPr lang="fr-FR" dirty="0"/>
              <a:t>Une bonne nouvelle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62EAC03-020B-44AF-92ED-BD8EB5324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" y="3906379"/>
            <a:ext cx="8769672" cy="2546957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DES CONSIGNES CLAIRES : DG et ARS </a:t>
            </a:r>
          </a:p>
          <a:p>
            <a:pPr algn="ctr"/>
            <a:r>
              <a:rPr lang="fr-FR" dirty="0"/>
              <a:t>La dynamique de l’ambulatoire qui est boostée </a:t>
            </a:r>
          </a:p>
          <a:p>
            <a:pPr algn="ctr"/>
            <a:r>
              <a:rPr lang="fr-FR" dirty="0"/>
              <a:t>Pas de perte de chance pour les patients ( ni en temps ni en qualité) </a:t>
            </a:r>
          </a:p>
          <a:p>
            <a:pPr algn="ctr"/>
            <a:r>
              <a:rPr lang="fr-FR" dirty="0"/>
              <a:t>Nouvelles prises en charge sans augmentation du taux de conversion</a:t>
            </a:r>
            <a:r>
              <a:rPr lang="fr-FR" b="1" dirty="0">
                <a:solidFill>
                  <a:srgbClr val="B41860"/>
                </a:solidFill>
              </a:rPr>
              <a:t> </a:t>
            </a:r>
          </a:p>
          <a:p>
            <a:pPr algn="ctr"/>
            <a:r>
              <a:rPr lang="fr-FR" dirty="0"/>
              <a:t> Passer le cap de l’appréhension par les professionnels </a:t>
            </a:r>
          </a:p>
          <a:p>
            <a:pPr algn="ctr"/>
            <a:r>
              <a:rPr lang="fr-FR" dirty="0"/>
              <a:t>Des besoins d’aménagement  avec des chambres seules </a:t>
            </a:r>
          </a:p>
        </p:txBody>
      </p:sp>
      <p:sp useBgFill="1">
        <p:nvSpPr>
          <p:cNvPr id="6" name="ZoneTexte 5">
            <a:extLst>
              <a:ext uri="{FF2B5EF4-FFF2-40B4-BE49-F238E27FC236}">
                <a16:creationId xmlns:a16="http://schemas.microsoft.com/office/drawing/2014/main" id="{A3F22D81-8F38-4FAA-8017-9783AE81E04E}"/>
              </a:ext>
            </a:extLst>
          </p:cNvPr>
          <p:cNvSpPr txBox="1"/>
          <p:nvPr/>
        </p:nvSpPr>
        <p:spPr>
          <a:xfrm>
            <a:off x="50800" y="1939407"/>
            <a:ext cx="169701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dirty="0"/>
              <a:t>ALORS qu’en 2019 …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EBE409-2553-4F51-BD0E-0CA467BF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67" y="1933002"/>
            <a:ext cx="5859634" cy="5678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E25F0-FFAB-4622-B8F4-6D9A238F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67" y="109775"/>
            <a:ext cx="5859635" cy="18579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D2802D-5C34-47E4-A82C-7507D9E2E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495508"/>
            <a:ext cx="5999902" cy="5678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BF6B70-0972-4261-81EA-5CF5F63B8D94}"/>
              </a:ext>
            </a:extLst>
          </p:cNvPr>
          <p:cNvSpPr txBox="1"/>
          <p:nvPr/>
        </p:nvSpPr>
        <p:spPr>
          <a:xfrm>
            <a:off x="0" y="2585738"/>
            <a:ext cx="152356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Et maintenant en Avril 2021</a:t>
            </a:r>
          </a:p>
        </p:txBody>
      </p:sp>
    </p:spTree>
    <p:extLst>
      <p:ext uri="{BB962C8B-B14F-4D97-AF65-F5344CB8AC3E}">
        <p14:creationId xmlns:p14="http://schemas.microsoft.com/office/powerpoint/2010/main" val="384893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3A80D78-C6FB-4457-92FE-DD0F975B5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530120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fr-FR" sz="5500" b="1" u="sng" dirty="0">
                <a:solidFill>
                  <a:schemeClr val="tx2"/>
                </a:solidFill>
              </a:rPr>
              <a:t>Les plus : </a:t>
            </a: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L’utilisation de chambres seules du service fermé pour recentrer les RH ( secteur COVID, la NUIT …) </a:t>
            </a: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L’accessibilité sans condition : des personnes âgées de + 90 ans aux mineurs, aux techniques non habituelles en </a:t>
            </a:r>
            <a:r>
              <a:rPr lang="fr-FR" sz="5500" b="1" dirty="0" err="1">
                <a:solidFill>
                  <a:schemeClr val="accent1"/>
                </a:solidFill>
              </a:rPr>
              <a:t>ambu</a:t>
            </a:r>
            <a:r>
              <a:rPr lang="fr-FR" sz="5500" b="1" dirty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Si le Patient est d’accord il n’y a plus de freins </a:t>
            </a:r>
            <a:endParaRPr lang="fr-FR" sz="5500" b="1" u="sng" dirty="0">
              <a:solidFill>
                <a:srgbClr val="B41860"/>
              </a:solidFill>
            </a:endParaRPr>
          </a:p>
          <a:p>
            <a:pPr marL="0" indent="0" algn="just">
              <a:buNone/>
            </a:pPr>
            <a:r>
              <a:rPr lang="fr-FR" sz="5500" b="1" u="sng" dirty="0">
                <a:solidFill>
                  <a:schemeClr val="tx2"/>
                </a:solidFill>
              </a:rPr>
              <a:t>Résultats : </a:t>
            </a: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Les salles d’attente n’ont jamais été un lieu de contamination, les distanciations respectées</a:t>
            </a:r>
            <a:r>
              <a:rPr lang="fr-FR" sz="5300" dirty="0"/>
              <a:t> </a:t>
            </a:r>
            <a:endParaRPr lang="fr-FR" sz="5500" b="1" dirty="0">
              <a:solidFill>
                <a:srgbClr val="B41860"/>
              </a:solidFill>
            </a:endParaRP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Pas de CLUSTER en SERVICE DE CHIRURGIE AMBULATOIRE </a:t>
            </a: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Pas de perte de temps dans les PEC </a:t>
            </a:r>
          </a:p>
          <a:p>
            <a:pPr algn="just"/>
            <a:r>
              <a:rPr lang="fr-FR" sz="5500" b="1" dirty="0">
                <a:solidFill>
                  <a:schemeClr val="accent1"/>
                </a:solidFill>
              </a:rPr>
              <a:t>Sentiment d’avoir participé chacun à sa manière à l’effort collectif ( patients/équipe) </a:t>
            </a:r>
          </a:p>
          <a:p>
            <a:endParaRPr lang="fr-FR" sz="5500" b="1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endParaRPr lang="fr-FR" sz="4900" b="1" i="1" dirty="0">
              <a:solidFill>
                <a:srgbClr val="B41860"/>
              </a:solidFill>
            </a:endParaRPr>
          </a:p>
          <a:p>
            <a:pPr marL="0" indent="0">
              <a:buNone/>
            </a:pPr>
            <a:endParaRPr lang="fr-FR" sz="5500" i="1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77A53-B27D-4A90-BC7E-EBAF7755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Nouvelles organisations à consolider et soutenir </a:t>
            </a:r>
          </a:p>
        </p:txBody>
      </p:sp>
    </p:spTree>
    <p:extLst>
      <p:ext uri="{BB962C8B-B14F-4D97-AF65-F5344CB8AC3E}">
        <p14:creationId xmlns:p14="http://schemas.microsoft.com/office/powerpoint/2010/main" val="118294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247FBD-BAFE-44E3-94EF-5342A6D2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5323730"/>
          </a:xfrm>
        </p:spPr>
        <p:txBody>
          <a:bodyPr>
            <a:normAutofit fontScale="62500" lnSpcReduction="20000"/>
          </a:bodyPr>
          <a:lstStyle/>
          <a:p>
            <a:r>
              <a:rPr lang="fr-FR" sz="3600" dirty="0"/>
              <a:t>Au début de la crise, comme dans tous les services sans patients COVID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 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La façon de travailler au quotidien a changé pour garantir la distanciation, et les habitudes sont restées :</a:t>
            </a:r>
          </a:p>
          <a:p>
            <a:pPr lvl="1"/>
            <a:r>
              <a:rPr lang="fr-FR" sz="2900" dirty="0"/>
              <a:t>Convocation des patients très peu de temps avant l’intervention</a:t>
            </a:r>
          </a:p>
          <a:p>
            <a:pPr lvl="1"/>
            <a:r>
              <a:rPr lang="fr-FR" sz="2900" dirty="0"/>
              <a:t>Sans accompagnant </a:t>
            </a:r>
          </a:p>
          <a:p>
            <a:pPr lvl="1"/>
            <a:r>
              <a:rPr lang="fr-FR" sz="2900" dirty="0"/>
              <a:t>Chambre seule</a:t>
            </a:r>
          </a:p>
          <a:p>
            <a:r>
              <a:rPr lang="fr-FR" sz="3600" dirty="0"/>
              <a:t>Nouvel agencement de la salle de réhabilitation: </a:t>
            </a:r>
          </a:p>
          <a:p>
            <a:pPr lvl="1"/>
            <a:r>
              <a:rPr lang="fr-FR" sz="2900" dirty="0"/>
              <a:t>Pas de libre-service et tables individuelles  </a:t>
            </a:r>
          </a:p>
          <a:p>
            <a:pPr lvl="1"/>
            <a:r>
              <a:rPr lang="fr-FR" sz="2900" dirty="0"/>
              <a:t>D'abord sacs de collations préparés à l'avance puis instauration de menus plastifiés avec photos des collations </a:t>
            </a:r>
            <a:endParaRPr lang="fr-FR" sz="3600" dirty="0"/>
          </a:p>
          <a:p>
            <a:r>
              <a:rPr lang="fr-FR" sz="4000" dirty="0"/>
              <a:t>Par la suite avec la hausse d'activité : </a:t>
            </a:r>
          </a:p>
          <a:p>
            <a:pPr lvl="1"/>
            <a:r>
              <a:rPr lang="fr-FR" sz="2900" dirty="0"/>
              <a:t>Besoin de temps de transmission formels tous ensemble </a:t>
            </a:r>
          </a:p>
          <a:p>
            <a:pPr marL="457200" lvl="1" indent="0">
              <a:buNone/>
            </a:pPr>
            <a:r>
              <a:rPr lang="fr-FR" sz="2900" dirty="0"/>
              <a:t>(2 à 3 fois par jour)  </a:t>
            </a:r>
          </a:p>
          <a:p>
            <a:pPr marL="0" indent="0">
              <a:buNone/>
            </a:pPr>
            <a:endParaRPr lang="fr-FR" sz="3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BED1EB-4A82-465E-8299-4B3EBDA8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L’évolution du vécu des équipes</a:t>
            </a:r>
          </a:p>
        </p:txBody>
      </p:sp>
      <p:pic>
        <p:nvPicPr>
          <p:cNvPr id="2050" name="Picture 2" descr="Vaincre nos peurs | CMK Paris">
            <a:extLst>
              <a:ext uri="{FF2B5EF4-FFF2-40B4-BE49-F238E27FC236}">
                <a16:creationId xmlns:a16="http://schemas.microsoft.com/office/drawing/2014/main" id="{77196F04-F78A-4685-8624-EAD6943C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56" y="1760915"/>
            <a:ext cx="2088232" cy="9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&amp;#39;effet de la crise du coronavirus sur le personnel soignant - Université  Laval - 12 mai 2020">
            <a:extLst>
              <a:ext uri="{FF2B5EF4-FFF2-40B4-BE49-F238E27FC236}">
                <a16:creationId xmlns:a16="http://schemas.microsoft.com/office/drawing/2014/main" id="{12E22754-4F5A-49E2-90C5-C4FD534E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4" y="1741673"/>
            <a:ext cx="1800200" cy="10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B247FBD-BAFE-44E3-94EF-5342A6D2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5323730"/>
          </a:xfrm>
        </p:spPr>
        <p:txBody>
          <a:bodyPr>
            <a:normAutofit lnSpcReduction="10000"/>
          </a:bodyPr>
          <a:lstStyle/>
          <a:p>
            <a:pPr marL="400050" lvl="1" indent="0" algn="ctr">
              <a:buNone/>
            </a:pPr>
            <a:r>
              <a:rPr lang="fr-FR" dirty="0"/>
              <a:t>De repenser sa façon sa manière de travailler plus collective, plus rapide avec plus de transmissions et de décontamination </a:t>
            </a:r>
          </a:p>
          <a:p>
            <a:pPr marL="400050" lvl="1" indent="0" algn="ctr">
              <a:buNone/>
            </a:pPr>
            <a:r>
              <a:rPr lang="fr-FR" dirty="0"/>
              <a:t>De renforcer sa capacité à s'adapter facilement</a:t>
            </a:r>
          </a:p>
          <a:p>
            <a:pPr marL="400050" lvl="1" indent="0" algn="ctr">
              <a:buNone/>
            </a:pPr>
            <a:r>
              <a:rPr lang="fr-FR" dirty="0"/>
              <a:t>ce qui était déjà l'un des points forts de l’équipe d’ACA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dirty="0"/>
              <a:t>Un GRAND MERCI </a:t>
            </a:r>
          </a:p>
          <a:p>
            <a:pPr marL="0" indent="0">
              <a:buNone/>
            </a:pPr>
            <a:r>
              <a:rPr lang="fr-FR" dirty="0"/>
              <a:t>    à la force du collectif</a:t>
            </a:r>
          </a:p>
          <a:p>
            <a:pPr marL="0" indent="0">
              <a:buNone/>
            </a:pPr>
            <a:r>
              <a:rPr lang="fr-FR" dirty="0"/>
              <a:t>    et aux patients pour </a:t>
            </a:r>
          </a:p>
          <a:p>
            <a:pPr marL="0" indent="0">
              <a:buNone/>
            </a:pPr>
            <a:r>
              <a:rPr lang="fr-FR" dirty="0"/>
              <a:t>    leurs compréhensions !!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BED1EB-4A82-465E-8299-4B3EBDA8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Cette période exceptionnelle a permis 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5F2D9B-E1FA-47A7-8DEA-4EE3838EB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5659"/>
            <a:ext cx="446449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81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40095</TotalTime>
  <Words>432</Words>
  <Application>Microsoft Office PowerPoint</Application>
  <PresentationFormat>Affichage à l'écran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Impact COVID sur notre organisation en AMBULATOIRE  au Centre de Lutte contre le Cancer à LYON</vt:lpstr>
      <vt:lpstr>Constat avant la CRISE… en 2019 </vt:lpstr>
      <vt:lpstr>Impacts 1ère, 2ème, 3ème vagues en Auvergne-Rhône-Alpes</vt:lpstr>
      <vt:lpstr>Changement de discours lors des 2ème et 3ème vagues </vt:lpstr>
      <vt:lpstr>L’effet sur l’ambulatoire </vt:lpstr>
      <vt:lpstr>Une bonne nouvelle</vt:lpstr>
      <vt:lpstr>Nouvelles organisations à consolider et soutenir </vt:lpstr>
      <vt:lpstr>L’évolution du vécu des équipes</vt:lpstr>
      <vt:lpstr>Cette période exceptionnelle a permis …</vt:lpstr>
    </vt:vector>
  </TitlesOfParts>
  <Company>Centre Léon Bérard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AGUINET Elise</dc:creator>
  <cp:lastModifiedBy>christelle.galvez</cp:lastModifiedBy>
  <cp:revision>352</cp:revision>
  <cp:lastPrinted>2020-05-25T11:06:44Z</cp:lastPrinted>
  <dcterms:created xsi:type="dcterms:W3CDTF">2015-06-23T13:48:26Z</dcterms:created>
  <dcterms:modified xsi:type="dcterms:W3CDTF">2021-06-20T20:22:35Z</dcterms:modified>
</cp:coreProperties>
</file>