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9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98" r:id="rId3"/>
    <p:sldId id="260" r:id="rId4"/>
    <p:sldId id="343" r:id="rId5"/>
    <p:sldId id="261" r:id="rId6"/>
    <p:sldId id="342" r:id="rId7"/>
    <p:sldId id="345" r:id="rId8"/>
    <p:sldId id="346" r:id="rId9"/>
    <p:sldId id="285" r:id="rId10"/>
    <p:sldId id="347" r:id="rId11"/>
    <p:sldId id="348" r:id="rId12"/>
    <p:sldId id="323" r:id="rId13"/>
    <p:sldId id="34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GURET FABIENNE" initials="SF" lastIdx="0" clrIdx="0">
    <p:extLst>
      <p:ext uri="{19B8F6BF-5375-455C-9EA6-DF929625EA0E}">
        <p15:presenceInfo xmlns:p15="http://schemas.microsoft.com/office/powerpoint/2012/main" userId="SEGURET FABIEN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00"/>
    <a:srgbClr val="00CC00"/>
    <a:srgbClr val="66FF33"/>
    <a:srgbClr val="33CC33"/>
    <a:srgbClr val="003399"/>
    <a:srgbClr val="66FF66"/>
    <a:srgbClr val="0033CC"/>
    <a:srgbClr val="00CC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3760" autoAdjust="0"/>
  </p:normalViewPr>
  <p:slideViewPr>
    <p:cSldViewPr snapToGrid="0">
      <p:cViewPr varScale="1">
        <p:scale>
          <a:sx n="102" d="100"/>
          <a:sy n="102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FS_DIM\DIM\ICHU\FHF-CANCER\COVID19\Evolution%20Hospitalisations%20M12\Evol_bnat_cumuls_Ann&#233;eEnti&#232;re_CATEG_F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Feuille_de_calcul_Microsoft_Excel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Feuille_de_calcul_Microsoft_Excel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Feuille_de_calcul_Microsoft_Excel8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Feuille_de_calcul_Microsoft_Excel9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Feuille_de_calcul_Microsoft_Excel10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Feuille_de_calcul_Microsoft_Excel11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Feuille_de_calcul_Microsoft_Excel12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Feuille_de_calcul_Microsoft_Excel13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Feuille_de_calcul_Microsoft_Excel14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Feuille_de_calcul_Microsoft_Excel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FS_DIM\DIM\ICHU\FHF-CANCER\COVID19\Evolution%20Hospitalisations%20M12\evol_bnat_cumuls_Ann&#233;eEnti&#232;re_TOT_FS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0.xml"/><Relationship Id="rId1" Type="http://schemas.microsoft.com/office/2011/relationships/chartStyle" Target="style20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Feuille_de_calcul_Microsoft_Excel16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Feuille_de_calcul_Microsoft_Excel17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Feuille_de_calcul_Microsoft_Excel1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euille_de_calcul_Microsoft_Excel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Feuille_de_calcul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Feuille_de_calcul_Microsoft_Excel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/FS_DIM\DIM\ICHU\FHF-CANCER\COVID19\Evolution%20Hospitalisations%20M12\Evol_bnat_cumuls_Ann&#233;eEnti&#232;re_CATEG_F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Feuille_de_calcul_Microsoft_Excel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Feuille_de_calcul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baseline="0" dirty="0">
                <a:solidFill>
                  <a:srgbClr val="00B050"/>
                </a:solidFill>
                <a:effectLst/>
              </a:rPr>
              <a:t>Ecarts (%) </a:t>
            </a:r>
            <a:r>
              <a:rPr lang="fr-FR" sz="1400" b="1" i="0" u="none" strike="noStrike" kern="1200" spc="0" baseline="0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hebdomadaires</a:t>
            </a:r>
            <a:r>
              <a:rPr lang="fr-FR" sz="1400" b="1" i="0" u="none" strike="noStrike" baseline="0" dirty="0">
                <a:effectLst/>
              </a:rPr>
              <a:t> </a:t>
            </a:r>
            <a:r>
              <a:rPr lang="fr-FR" sz="1400" b="1" i="0" baseline="0" dirty="0">
                <a:solidFill>
                  <a:srgbClr val="00B050"/>
                </a:solidFill>
                <a:effectLst/>
              </a:rPr>
              <a:t>2020-2019 : </a:t>
            </a:r>
            <a:r>
              <a:rPr lang="fr-FR" sz="1400" b="1" i="0" baseline="0" dirty="0">
                <a:solidFill>
                  <a:srgbClr val="FF6600"/>
                </a:solidFill>
                <a:effectLst/>
              </a:rPr>
              <a:t>Chirurgie</a:t>
            </a:r>
            <a:r>
              <a:rPr lang="fr-FR" sz="1400" b="1" i="0" baseline="0" dirty="0">
                <a:solidFill>
                  <a:srgbClr val="00B050"/>
                </a:solidFill>
                <a:effectLst/>
              </a:rPr>
              <a:t> par </a:t>
            </a:r>
            <a:r>
              <a:rPr lang="fr-FR" sz="1400" b="1" i="0" baseline="0" dirty="0">
                <a:solidFill>
                  <a:srgbClr val="FF6600"/>
                </a:solidFill>
                <a:effectLst/>
              </a:rPr>
              <a:t>catégorie</a:t>
            </a:r>
            <a:r>
              <a:rPr lang="fr-FR" sz="1400" b="1" i="0" baseline="0" dirty="0">
                <a:solidFill>
                  <a:srgbClr val="00B050"/>
                </a:solidFill>
                <a:effectLst/>
              </a:rPr>
              <a:t>  (</a:t>
            </a:r>
            <a:r>
              <a:rPr lang="fr-FR" sz="1400" b="1" i="0" baseline="0" dirty="0" err="1">
                <a:solidFill>
                  <a:srgbClr val="00B050"/>
                </a:solidFill>
                <a:effectLst/>
              </a:rPr>
              <a:t>Hosp</a:t>
            </a:r>
            <a:r>
              <a:rPr lang="fr-FR" sz="1400" b="1" i="0" baseline="0" dirty="0">
                <a:solidFill>
                  <a:srgbClr val="00B050"/>
                </a:solidFill>
                <a:effectLst/>
              </a:rPr>
              <a:t>. </a:t>
            </a:r>
            <a:r>
              <a:rPr lang="fr-FR" sz="1400" b="1" i="0" baseline="0" dirty="0">
                <a:solidFill>
                  <a:srgbClr val="FF6600"/>
                </a:solidFill>
                <a:effectLst/>
              </a:rPr>
              <a:t>1nuit+</a:t>
            </a:r>
            <a:r>
              <a:rPr lang="fr-FR" sz="1400" b="1" i="0" baseline="0" dirty="0">
                <a:solidFill>
                  <a:srgbClr val="00B050"/>
                </a:solidFill>
                <a:effectLst/>
              </a:rPr>
              <a:t>) </a:t>
            </a:r>
            <a:endParaRPr lang="fr-FR" sz="1100" dirty="0">
              <a:solidFill>
                <a:srgbClr val="00B050"/>
              </a:solidFill>
              <a:effectLst/>
            </a:endParaRPr>
          </a:p>
        </c:rich>
      </c:tx>
      <c:layout>
        <c:manualLayout>
          <c:xMode val="edge"/>
          <c:yMode val="edge"/>
          <c:x val="6.1888736195117393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1239115244822594E-2"/>
          <c:y val="0.19453035996399731"/>
          <c:w val="0.92937236872236606"/>
          <c:h val="0.56876753715138129"/>
        </c:manualLayout>
      </c:layout>
      <c:lineChart>
        <c:grouping val="standard"/>
        <c:varyColors val="0"/>
        <c:ser>
          <c:idx val="4"/>
          <c:order val="0"/>
          <c:tx>
            <c:strRef>
              <c:f>'CHIRURGIE HC'!$Q$6</c:f>
              <c:strCache>
                <c:ptCount val="1"/>
                <c:pt idx="0">
                  <c:v>Ecart (%) 2020-2019 : CH</c:v>
                </c:pt>
              </c:strCache>
            </c:strRef>
          </c:tx>
          <c:spPr>
            <a:ln w="19050" cap="rnd">
              <a:solidFill>
                <a:srgbClr val="00206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'CHIRURGIE HC'!$A$7:$A$59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HC'!$Q$7:$Q$59</c:f>
              <c:numCache>
                <c:formatCode>##0.0</c:formatCode>
                <c:ptCount val="53"/>
                <c:pt idx="0">
                  <c:v>-28.879381273655</c:v>
                </c:pt>
                <c:pt idx="1">
                  <c:v>-3.2015503875969</c:v>
                </c:pt>
                <c:pt idx="2">
                  <c:v>-3.1615265455569999</c:v>
                </c:pt>
                <c:pt idx="3">
                  <c:v>-2.6453160270880001</c:v>
                </c:pt>
                <c:pt idx="4">
                  <c:v>-1.8707114481761999</c:v>
                </c:pt>
                <c:pt idx="5">
                  <c:v>-4.7790230492705001</c:v>
                </c:pt>
                <c:pt idx="6">
                  <c:v>1.71737360278333</c:v>
                </c:pt>
                <c:pt idx="7">
                  <c:v>0.46782728736866003</c:v>
                </c:pt>
                <c:pt idx="8">
                  <c:v>-5.7429842048766</c:v>
                </c:pt>
                <c:pt idx="9">
                  <c:v>-4.7576502121957001</c:v>
                </c:pt>
                <c:pt idx="10">
                  <c:v>-3.2159709618874999</c:v>
                </c:pt>
                <c:pt idx="11">
                  <c:v>-31.980543052127</c:v>
                </c:pt>
                <c:pt idx="12">
                  <c:v>-57.348930673174003</c:v>
                </c:pt>
                <c:pt idx="13">
                  <c:v>-63.866946880208999</c:v>
                </c:pt>
                <c:pt idx="14">
                  <c:v>-60.137098576856999</c:v>
                </c:pt>
                <c:pt idx="15">
                  <c:v>-59.466897310897998</c:v>
                </c:pt>
                <c:pt idx="16">
                  <c:v>-46.914254505735002</c:v>
                </c:pt>
                <c:pt idx="17">
                  <c:v>-48.191933240612002</c:v>
                </c:pt>
                <c:pt idx="18">
                  <c:v>-45.494562402900002</c:v>
                </c:pt>
                <c:pt idx="19">
                  <c:v>-39.373223749904</c:v>
                </c:pt>
                <c:pt idx="20">
                  <c:v>-40.596685082873002</c:v>
                </c:pt>
                <c:pt idx="21">
                  <c:v>-18.028927009754</c:v>
                </c:pt>
                <c:pt idx="22">
                  <c:v>-31.602573694448999</c:v>
                </c:pt>
                <c:pt idx="23">
                  <c:v>-8.1159420289855007</c:v>
                </c:pt>
                <c:pt idx="24">
                  <c:v>-17.044038982926999</c:v>
                </c:pt>
                <c:pt idx="25">
                  <c:v>-10.902366863905</c:v>
                </c:pt>
                <c:pt idx="26">
                  <c:v>-9.3708066199493008</c:v>
                </c:pt>
                <c:pt idx="27">
                  <c:v>-3.0370665603826001</c:v>
                </c:pt>
                <c:pt idx="28">
                  <c:v>-15.324782788581</c:v>
                </c:pt>
                <c:pt idx="29">
                  <c:v>1.6092981671882001</c:v>
                </c:pt>
                <c:pt idx="30">
                  <c:v>1.40845070422535</c:v>
                </c:pt>
                <c:pt idx="31">
                  <c:v>0.83034534817890004</c:v>
                </c:pt>
                <c:pt idx="32">
                  <c:v>15.6976744186047</c:v>
                </c:pt>
                <c:pt idx="33">
                  <c:v>0.10798075979188999</c:v>
                </c:pt>
                <c:pt idx="34">
                  <c:v>-1.7048130356975</c:v>
                </c:pt>
                <c:pt idx="35">
                  <c:v>-6.1688587187102</c:v>
                </c:pt>
                <c:pt idx="36">
                  <c:v>-1.9735819735819999</c:v>
                </c:pt>
                <c:pt idx="37">
                  <c:v>-4.1200483822195002</c:v>
                </c:pt>
                <c:pt idx="38">
                  <c:v>-0.27588320944130001</c:v>
                </c:pt>
                <c:pt idx="39">
                  <c:v>-3.4516177128373</c:v>
                </c:pt>
                <c:pt idx="40">
                  <c:v>-2.8577693319690001</c:v>
                </c:pt>
                <c:pt idx="41">
                  <c:v>-3.913357400722</c:v>
                </c:pt>
                <c:pt idx="42">
                  <c:v>-5.3743573264781004</c:v>
                </c:pt>
                <c:pt idx="43">
                  <c:v>1.9085790628879998E-2</c:v>
                </c:pt>
                <c:pt idx="44">
                  <c:v>-21.224027200603999</c:v>
                </c:pt>
                <c:pt idx="45">
                  <c:v>-19.104637655259001</c:v>
                </c:pt>
                <c:pt idx="46">
                  <c:v>-28.85642242658</c:v>
                </c:pt>
                <c:pt idx="47">
                  <c:v>-25.825428340319</c:v>
                </c:pt>
                <c:pt idx="48">
                  <c:v>-20.043819885162002</c:v>
                </c:pt>
                <c:pt idx="49">
                  <c:v>-17.738016346365999</c:v>
                </c:pt>
                <c:pt idx="50">
                  <c:v>-17.173472342890001</c:v>
                </c:pt>
                <c:pt idx="51">
                  <c:v>1.19018404907975</c:v>
                </c:pt>
                <c:pt idx="52">
                  <c:v>73.980451634647807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3B-452A-9D52-532D8C00EE77}"/>
            </c:ext>
          </c:extLst>
        </c:ser>
        <c:ser>
          <c:idx val="6"/>
          <c:order val="1"/>
          <c:tx>
            <c:strRef>
              <c:f>'CHIRURGIE HC'!$R$6</c:f>
              <c:strCache>
                <c:ptCount val="1"/>
                <c:pt idx="0">
                  <c:v>Ecart (%) 2020-2019 : CLCC</c:v>
                </c:pt>
              </c:strCache>
            </c:strRef>
          </c:tx>
          <c:spPr>
            <a:ln w="19050" cap="rnd">
              <a:solidFill>
                <a:srgbClr val="FF3399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'CHIRURGIE HC'!$A$7:$A$59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HC'!$R$7:$R$59</c:f>
              <c:numCache>
                <c:formatCode>##0.0</c:formatCode>
                <c:ptCount val="53"/>
                <c:pt idx="0">
                  <c:v>-27</c:v>
                </c:pt>
                <c:pt idx="1">
                  <c:v>1.3024602026049199</c:v>
                </c:pt>
                <c:pt idx="2">
                  <c:v>-0.69637883008360002</c:v>
                </c:pt>
                <c:pt idx="3">
                  <c:v>-7.7777777777777999</c:v>
                </c:pt>
                <c:pt idx="4">
                  <c:v>-0.39525691699600002</c:v>
                </c:pt>
                <c:pt idx="5">
                  <c:v>7.3509015256588102</c:v>
                </c:pt>
                <c:pt idx="6">
                  <c:v>5.1175656984785602</c:v>
                </c:pt>
                <c:pt idx="7">
                  <c:v>-3.7604456824513002</c:v>
                </c:pt>
                <c:pt idx="8">
                  <c:v>-5.2562417871221996</c:v>
                </c:pt>
                <c:pt idx="9">
                  <c:v>-5.6258790436005999</c:v>
                </c:pt>
                <c:pt idx="10">
                  <c:v>2.5139664804469302</c:v>
                </c:pt>
                <c:pt idx="11">
                  <c:v>-32.418952618454</c:v>
                </c:pt>
                <c:pt idx="12">
                  <c:v>-36.662452591655999</c:v>
                </c:pt>
                <c:pt idx="13">
                  <c:v>-39.586028460542998</c:v>
                </c:pt>
                <c:pt idx="14">
                  <c:v>-39.477303988995999</c:v>
                </c:pt>
                <c:pt idx="15">
                  <c:v>-48.023426061492998</c:v>
                </c:pt>
                <c:pt idx="16">
                  <c:v>-27.210884353741999</c:v>
                </c:pt>
                <c:pt idx="17">
                  <c:v>-22.20367278798</c:v>
                </c:pt>
                <c:pt idx="18">
                  <c:v>-29.652042360060999</c:v>
                </c:pt>
                <c:pt idx="19">
                  <c:v>-26.587887740029998</c:v>
                </c:pt>
                <c:pt idx="20">
                  <c:v>-38.250652741514003</c:v>
                </c:pt>
                <c:pt idx="21">
                  <c:v>-5.0955414012739002</c:v>
                </c:pt>
                <c:pt idx="22">
                  <c:v>-25.834542815675</c:v>
                </c:pt>
                <c:pt idx="23">
                  <c:v>-1.7295597484277001</c:v>
                </c:pt>
                <c:pt idx="24">
                  <c:v>-16.846361185984001</c:v>
                </c:pt>
                <c:pt idx="25">
                  <c:v>-10.284167794317</c:v>
                </c:pt>
                <c:pt idx="26">
                  <c:v>2.3598820058997099</c:v>
                </c:pt>
                <c:pt idx="27">
                  <c:v>-2.4539877300613999</c:v>
                </c:pt>
                <c:pt idx="28">
                  <c:v>-18.13880126183</c:v>
                </c:pt>
                <c:pt idx="29">
                  <c:v>-6.6022544283414</c:v>
                </c:pt>
                <c:pt idx="30">
                  <c:v>-0.1776198934281</c:v>
                </c:pt>
                <c:pt idx="31">
                  <c:v>7.3359073359073399</c:v>
                </c:pt>
                <c:pt idx="32">
                  <c:v>18.720379146919399</c:v>
                </c:pt>
                <c:pt idx="33">
                  <c:v>0.59171597633135997</c:v>
                </c:pt>
                <c:pt idx="34">
                  <c:v>2.5</c:v>
                </c:pt>
                <c:pt idx="35">
                  <c:v>-16.568914956012001</c:v>
                </c:pt>
                <c:pt idx="36">
                  <c:v>-7.5931232091691001</c:v>
                </c:pt>
                <c:pt idx="37">
                  <c:v>-6.8027210884354004</c:v>
                </c:pt>
                <c:pt idx="38">
                  <c:v>-3.7762237762237998</c:v>
                </c:pt>
                <c:pt idx="39">
                  <c:v>3.6111111111111098</c:v>
                </c:pt>
                <c:pt idx="40">
                  <c:v>-8.4210526315789007</c:v>
                </c:pt>
                <c:pt idx="41">
                  <c:v>-0.4026845637584</c:v>
                </c:pt>
                <c:pt idx="42">
                  <c:v>-5.7401812688821998</c:v>
                </c:pt>
                <c:pt idx="43">
                  <c:v>-2.1207177814029001</c:v>
                </c:pt>
                <c:pt idx="44">
                  <c:v>-3.862660944206</c:v>
                </c:pt>
                <c:pt idx="45">
                  <c:v>-7.8274760383387001</c:v>
                </c:pt>
                <c:pt idx="46">
                  <c:v>-13.761467889907999</c:v>
                </c:pt>
                <c:pt idx="47">
                  <c:v>-3.7815126050419998</c:v>
                </c:pt>
                <c:pt idx="48">
                  <c:v>-3.0223390275952999</c:v>
                </c:pt>
                <c:pt idx="49">
                  <c:v>4.4235924932975896</c:v>
                </c:pt>
                <c:pt idx="50">
                  <c:v>3.4946236559139798</c:v>
                </c:pt>
                <c:pt idx="51">
                  <c:v>33.132530120481903</c:v>
                </c:pt>
                <c:pt idx="52">
                  <c:v>124.21052631579001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3B-452A-9D52-532D8C00EE77}"/>
            </c:ext>
          </c:extLst>
        </c:ser>
        <c:ser>
          <c:idx val="8"/>
          <c:order val="2"/>
          <c:tx>
            <c:strRef>
              <c:f>'CHIRURGIE HC'!$S$6</c:f>
              <c:strCache>
                <c:ptCount val="1"/>
                <c:pt idx="0">
                  <c:v>Ecart (%) 2020-2019 : CHU</c:v>
                </c:pt>
              </c:strCache>
            </c:strRef>
          </c:tx>
          <c:spPr>
            <a:ln w="19050" cap="rnd">
              <a:solidFill>
                <a:srgbClr val="0099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'CHIRURGIE HC'!$A$7:$A$59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HC'!$S$7:$S$59</c:f>
              <c:numCache>
                <c:formatCode>##0.0</c:formatCode>
                <c:ptCount val="53"/>
                <c:pt idx="0">
                  <c:v>-27.493122420908001</c:v>
                </c:pt>
                <c:pt idx="1">
                  <c:v>-2.5121763650346001</c:v>
                </c:pt>
                <c:pt idx="2">
                  <c:v>-2.9949702789209001</c:v>
                </c:pt>
                <c:pt idx="3">
                  <c:v>0.60166615242208998</c:v>
                </c:pt>
                <c:pt idx="4">
                  <c:v>0.41490527634257002</c:v>
                </c:pt>
                <c:pt idx="5">
                  <c:v>1.4353324540305701</c:v>
                </c:pt>
                <c:pt idx="6">
                  <c:v>1.6354586394880299</c:v>
                </c:pt>
                <c:pt idx="7">
                  <c:v>-3.2679738562099998E-2</c:v>
                </c:pt>
                <c:pt idx="8">
                  <c:v>-7.0261697065820998</c:v>
                </c:pt>
                <c:pt idx="9">
                  <c:v>-1.7045911393423001</c:v>
                </c:pt>
                <c:pt idx="10">
                  <c:v>-2.4976729754887002</c:v>
                </c:pt>
                <c:pt idx="11">
                  <c:v>-30.233814337525999</c:v>
                </c:pt>
                <c:pt idx="12">
                  <c:v>-54.965250965251002</c:v>
                </c:pt>
                <c:pt idx="13">
                  <c:v>-61.57021574889</c:v>
                </c:pt>
                <c:pt idx="14">
                  <c:v>-61.63541585622</c:v>
                </c:pt>
                <c:pt idx="15">
                  <c:v>-63.728080711026003</c:v>
                </c:pt>
                <c:pt idx="16">
                  <c:v>-46.486590406612997</c:v>
                </c:pt>
                <c:pt idx="17">
                  <c:v>-48.070812528369999</c:v>
                </c:pt>
                <c:pt idx="18">
                  <c:v>-43.831926737296001</c:v>
                </c:pt>
                <c:pt idx="19">
                  <c:v>-38.262910798122</c:v>
                </c:pt>
                <c:pt idx="20">
                  <c:v>-39.295140506133002</c:v>
                </c:pt>
                <c:pt idx="21">
                  <c:v>-17.100470818158001</c:v>
                </c:pt>
                <c:pt idx="22">
                  <c:v>-31.353937872606998</c:v>
                </c:pt>
                <c:pt idx="23">
                  <c:v>-1.4709963918955999</c:v>
                </c:pt>
                <c:pt idx="24">
                  <c:v>-13.895430993877</c:v>
                </c:pt>
                <c:pt idx="25">
                  <c:v>-11.559931772368</c:v>
                </c:pt>
                <c:pt idx="26">
                  <c:v>-7.4560709197403998</c:v>
                </c:pt>
                <c:pt idx="27">
                  <c:v>-3.6049143226640998</c:v>
                </c:pt>
                <c:pt idx="28">
                  <c:v>-15.260729520327001</c:v>
                </c:pt>
                <c:pt idx="29">
                  <c:v>-3.1312579646823</c:v>
                </c:pt>
                <c:pt idx="30">
                  <c:v>5.83120204603581</c:v>
                </c:pt>
                <c:pt idx="31">
                  <c:v>-1.0884644114822</c:v>
                </c:pt>
                <c:pt idx="32">
                  <c:v>10.500124409056999</c:v>
                </c:pt>
                <c:pt idx="33">
                  <c:v>1.6053511705685599</c:v>
                </c:pt>
                <c:pt idx="34">
                  <c:v>-5.3126563281640999</c:v>
                </c:pt>
                <c:pt idx="35">
                  <c:v>-6.5457484062134998</c:v>
                </c:pt>
                <c:pt idx="36">
                  <c:v>-5.5473494173641997</c:v>
                </c:pt>
                <c:pt idx="37">
                  <c:v>4.1569670768209999E-2</c:v>
                </c:pt>
                <c:pt idx="38">
                  <c:v>-0.96089572192509998</c:v>
                </c:pt>
                <c:pt idx="39">
                  <c:v>-1.1740725642070999</c:v>
                </c:pt>
                <c:pt idx="40">
                  <c:v>-1.2350629561312001</c:v>
                </c:pt>
                <c:pt idx="41">
                  <c:v>-2.0568996768855001</c:v>
                </c:pt>
                <c:pt idx="42">
                  <c:v>-7.0808172719001004</c:v>
                </c:pt>
                <c:pt idx="43">
                  <c:v>2.91479820627803</c:v>
                </c:pt>
                <c:pt idx="44">
                  <c:v>-17.419301576818</c:v>
                </c:pt>
                <c:pt idx="45">
                  <c:v>-12.305389221557</c:v>
                </c:pt>
                <c:pt idx="46">
                  <c:v>-23.126689050856001</c:v>
                </c:pt>
                <c:pt idx="47">
                  <c:v>-22.606404216242002</c:v>
                </c:pt>
                <c:pt idx="48">
                  <c:v>-14.821748331434</c:v>
                </c:pt>
                <c:pt idx="49">
                  <c:v>-12.399420663019001</c:v>
                </c:pt>
                <c:pt idx="50">
                  <c:v>-8.4201388888888999</c:v>
                </c:pt>
                <c:pt idx="51">
                  <c:v>10.074675750032799</c:v>
                </c:pt>
                <c:pt idx="52">
                  <c:v>92.472266244057096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3B-452A-9D52-532D8C00EE77}"/>
            </c:ext>
          </c:extLst>
        </c:ser>
        <c:ser>
          <c:idx val="11"/>
          <c:order val="3"/>
          <c:tx>
            <c:strRef>
              <c:f>'CHIRURGIE HC'!$T$6</c:f>
              <c:strCache>
                <c:ptCount val="1"/>
                <c:pt idx="0">
                  <c:v>Ecart (%) 2020-2019 : PRIVE</c:v>
                </c:pt>
              </c:strCache>
            </c:strRef>
          </c:tx>
          <c:spPr>
            <a:ln w="19050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'CHIRURGIE HC'!$A$7:$A$59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HC'!$T$7:$T$59</c:f>
              <c:numCache>
                <c:formatCode>##0.0</c:formatCode>
                <c:ptCount val="53"/>
                <c:pt idx="0">
                  <c:v>-41.223853449396003</c:v>
                </c:pt>
                <c:pt idx="1">
                  <c:v>-7.4858757062147001</c:v>
                </c:pt>
                <c:pt idx="2">
                  <c:v>-3.7307638006494002</c:v>
                </c:pt>
                <c:pt idx="3">
                  <c:v>-3.6985853002145999</c:v>
                </c:pt>
                <c:pt idx="4">
                  <c:v>-2.9273216689098001</c:v>
                </c:pt>
                <c:pt idx="5">
                  <c:v>-4.0675364543360999</c:v>
                </c:pt>
                <c:pt idx="6">
                  <c:v>-0.1946282600234</c:v>
                </c:pt>
                <c:pt idx="7">
                  <c:v>-2.0537058725113</c:v>
                </c:pt>
                <c:pt idx="8">
                  <c:v>-8.9951072638314002</c:v>
                </c:pt>
                <c:pt idx="9">
                  <c:v>-4.8419528673691001</c:v>
                </c:pt>
                <c:pt idx="10">
                  <c:v>-3.229455126955</c:v>
                </c:pt>
                <c:pt idx="11">
                  <c:v>-50.624176165000002</c:v>
                </c:pt>
                <c:pt idx="12">
                  <c:v>-71.293180147770002</c:v>
                </c:pt>
                <c:pt idx="13">
                  <c:v>-73.145532639398994</c:v>
                </c:pt>
                <c:pt idx="14">
                  <c:v>-70.192855399137002</c:v>
                </c:pt>
                <c:pt idx="15">
                  <c:v>-72.097671185262001</c:v>
                </c:pt>
                <c:pt idx="16">
                  <c:v>-57.884308437447999</c:v>
                </c:pt>
                <c:pt idx="17">
                  <c:v>-58.687898729090001</c:v>
                </c:pt>
                <c:pt idx="18">
                  <c:v>-57.205897101594999</c:v>
                </c:pt>
                <c:pt idx="19">
                  <c:v>-46.205512552729999</c:v>
                </c:pt>
                <c:pt idx="20">
                  <c:v>-43.680824709314003</c:v>
                </c:pt>
                <c:pt idx="21">
                  <c:v>-7.5096376252891002</c:v>
                </c:pt>
                <c:pt idx="22">
                  <c:v>-29.843703922147</c:v>
                </c:pt>
                <c:pt idx="23">
                  <c:v>6.7241379310344902</c:v>
                </c:pt>
                <c:pt idx="24">
                  <c:v>-9.8164306881790999</c:v>
                </c:pt>
                <c:pt idx="25">
                  <c:v>-5.8329193575094997</c:v>
                </c:pt>
                <c:pt idx="26">
                  <c:v>-1.5087482038711999</c:v>
                </c:pt>
                <c:pt idx="27">
                  <c:v>6.3969331670592604</c:v>
                </c:pt>
                <c:pt idx="28">
                  <c:v>-15.473559792384</c:v>
                </c:pt>
                <c:pt idx="29">
                  <c:v>11.288515406162499</c:v>
                </c:pt>
                <c:pt idx="30">
                  <c:v>19.570389953734299</c:v>
                </c:pt>
                <c:pt idx="31">
                  <c:v>12.294537605844299</c:v>
                </c:pt>
                <c:pt idx="32">
                  <c:v>26.897347174163801</c:v>
                </c:pt>
                <c:pt idx="33">
                  <c:v>1.41310635484671</c:v>
                </c:pt>
                <c:pt idx="34">
                  <c:v>-3.7687659627483998</c:v>
                </c:pt>
                <c:pt idx="35">
                  <c:v>-7.3777442758880998</c:v>
                </c:pt>
                <c:pt idx="36">
                  <c:v>-5.2251273911954002</c:v>
                </c:pt>
                <c:pt idx="37">
                  <c:v>-3.2295318622395999</c:v>
                </c:pt>
                <c:pt idx="38">
                  <c:v>-2.6265501118113002</c:v>
                </c:pt>
                <c:pt idx="39">
                  <c:v>-3.9627691447290001</c:v>
                </c:pt>
                <c:pt idx="40">
                  <c:v>-4.4189789973937996</c:v>
                </c:pt>
                <c:pt idx="41">
                  <c:v>-6.1675631862058999</c:v>
                </c:pt>
                <c:pt idx="42">
                  <c:v>-8.9086390632239993</c:v>
                </c:pt>
                <c:pt idx="43">
                  <c:v>-0.8297644539615</c:v>
                </c:pt>
                <c:pt idx="44">
                  <c:v>-18.759046985642001</c:v>
                </c:pt>
                <c:pt idx="45">
                  <c:v>-18.199391098439001</c:v>
                </c:pt>
                <c:pt idx="46">
                  <c:v>-23.303777949113002</c:v>
                </c:pt>
                <c:pt idx="47">
                  <c:v>-22.166761202496001</c:v>
                </c:pt>
                <c:pt idx="48">
                  <c:v>-17.500288339549002</c:v>
                </c:pt>
                <c:pt idx="49">
                  <c:v>-11.197616683216999</c:v>
                </c:pt>
                <c:pt idx="50">
                  <c:v>-11.532379220368</c:v>
                </c:pt>
                <c:pt idx="51">
                  <c:v>33.672835672587297</c:v>
                </c:pt>
                <c:pt idx="52">
                  <c:v>106.489675516224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3B-452A-9D52-532D8C00EE77}"/>
            </c:ext>
          </c:extLst>
        </c:ser>
        <c:ser>
          <c:idx val="0"/>
          <c:order val="4"/>
          <c:tx>
            <c:strRef>
              <c:f>'CHIRURGIE HC'!$U$6</c:f>
              <c:strCache>
                <c:ptCount val="1"/>
                <c:pt idx="0">
                  <c:v>Ecart (%) 2020-2019 : CHPSPH</c:v>
                </c:pt>
              </c:strCache>
            </c:strRef>
          </c:tx>
          <c:spPr>
            <a:ln w="19050" cap="rnd">
              <a:solidFill>
                <a:srgbClr val="C0504D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'CHIRURGIE HC'!$A$7:$A$59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HC'!$U$7:$U$59</c:f>
              <c:numCache>
                <c:formatCode>##0.0</c:formatCode>
                <c:ptCount val="53"/>
                <c:pt idx="0">
                  <c:v>-38.765432098764997</c:v>
                </c:pt>
                <c:pt idx="1">
                  <c:v>-1.2699446434385999</c:v>
                </c:pt>
                <c:pt idx="2">
                  <c:v>-0.25546409310250001</c:v>
                </c:pt>
                <c:pt idx="3">
                  <c:v>1.1160058737151299</c:v>
                </c:pt>
                <c:pt idx="4">
                  <c:v>1.72465060957478</c:v>
                </c:pt>
                <c:pt idx="5">
                  <c:v>-2.4865781294151001</c:v>
                </c:pt>
                <c:pt idx="6">
                  <c:v>5.9216519890677199</c:v>
                </c:pt>
                <c:pt idx="7">
                  <c:v>4.4940079893475398</c:v>
                </c:pt>
                <c:pt idx="8">
                  <c:v>-6.2712388013593001</c:v>
                </c:pt>
                <c:pt idx="9">
                  <c:v>-9.0390647276874994</c:v>
                </c:pt>
                <c:pt idx="10">
                  <c:v>0.60060060060060005</c:v>
                </c:pt>
                <c:pt idx="11">
                  <c:v>-41.999399579706001</c:v>
                </c:pt>
                <c:pt idx="12">
                  <c:v>-65.156294809292007</c:v>
                </c:pt>
                <c:pt idx="13">
                  <c:v>-70.571669952126001</c:v>
                </c:pt>
                <c:pt idx="14">
                  <c:v>-67.780139690252</c:v>
                </c:pt>
                <c:pt idx="15">
                  <c:v>-70.184948979591994</c:v>
                </c:pt>
                <c:pt idx="16">
                  <c:v>-57.077276205049998</c:v>
                </c:pt>
                <c:pt idx="17">
                  <c:v>-58.551236749117002</c:v>
                </c:pt>
                <c:pt idx="18">
                  <c:v>-51.555067691182003</c:v>
                </c:pt>
                <c:pt idx="19">
                  <c:v>-47.516001219141003</c:v>
                </c:pt>
                <c:pt idx="20">
                  <c:v>-51.969652757513998</c:v>
                </c:pt>
                <c:pt idx="21">
                  <c:v>-25.653887495521001</c:v>
                </c:pt>
                <c:pt idx="22">
                  <c:v>-37.414330218068997</c:v>
                </c:pt>
                <c:pt idx="23">
                  <c:v>-5.8583611420096</c:v>
                </c:pt>
                <c:pt idx="24">
                  <c:v>-19.031668696711002</c:v>
                </c:pt>
                <c:pt idx="25">
                  <c:v>-10.436090225564</c:v>
                </c:pt>
                <c:pt idx="26">
                  <c:v>-3.0973451327434001</c:v>
                </c:pt>
                <c:pt idx="27">
                  <c:v>-1.5191545574637</c:v>
                </c:pt>
                <c:pt idx="28">
                  <c:v>-21.176032750278999</c:v>
                </c:pt>
                <c:pt idx="29">
                  <c:v>1.96607555898227</c:v>
                </c:pt>
                <c:pt idx="30">
                  <c:v>9.0235396687009608</c:v>
                </c:pt>
                <c:pt idx="31">
                  <c:v>5.8706467661691599</c:v>
                </c:pt>
                <c:pt idx="32">
                  <c:v>19.5106649937265</c:v>
                </c:pt>
                <c:pt idx="33">
                  <c:v>4.1961852861035398</c:v>
                </c:pt>
                <c:pt idx="34">
                  <c:v>-4.6853468075332998</c:v>
                </c:pt>
                <c:pt idx="35">
                  <c:v>-8.2745825602967997</c:v>
                </c:pt>
                <c:pt idx="36">
                  <c:v>-1.8601667735728</c:v>
                </c:pt>
                <c:pt idx="37">
                  <c:v>0.80595164290142995</c:v>
                </c:pt>
                <c:pt idx="38">
                  <c:v>-5.5808310585380996</c:v>
                </c:pt>
                <c:pt idx="39">
                  <c:v>0.92392978133661996</c:v>
                </c:pt>
                <c:pt idx="40">
                  <c:v>0.29291154071469999</c:v>
                </c:pt>
                <c:pt idx="41">
                  <c:v>-1.3229795800977999</c:v>
                </c:pt>
                <c:pt idx="42">
                  <c:v>-10.285165011214</c:v>
                </c:pt>
                <c:pt idx="43">
                  <c:v>-9.2348284960421996</c:v>
                </c:pt>
                <c:pt idx="44">
                  <c:v>-19.621605126639999</c:v>
                </c:pt>
                <c:pt idx="45">
                  <c:v>-19.226713532512999</c:v>
                </c:pt>
                <c:pt idx="46">
                  <c:v>-21.451948824755</c:v>
                </c:pt>
                <c:pt idx="47">
                  <c:v>-22.148426220040001</c:v>
                </c:pt>
                <c:pt idx="48">
                  <c:v>-16.983338205203001</c:v>
                </c:pt>
                <c:pt idx="49">
                  <c:v>-14.00172860847</c:v>
                </c:pt>
                <c:pt idx="50">
                  <c:v>-16.867469879518001</c:v>
                </c:pt>
                <c:pt idx="51">
                  <c:v>14.9708360337006</c:v>
                </c:pt>
                <c:pt idx="52">
                  <c:v>95.116279069767501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83B-452A-9D52-532D8C00E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131144"/>
        <c:axId val="557125240"/>
        <c:extLst/>
      </c:lineChart>
      <c:catAx>
        <c:axId val="55713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7125240"/>
        <c:crosses val="autoZero"/>
        <c:auto val="1"/>
        <c:lblAlgn val="ctr"/>
        <c:lblOffset val="100"/>
        <c:noMultiLvlLbl val="0"/>
      </c:catAx>
      <c:valAx>
        <c:axId val="557125240"/>
        <c:scaling>
          <c:orientation val="minMax"/>
          <c:max val="30"/>
          <c:min val="-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7131144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529234474362485"/>
          <c:y val="0.47076373122071397"/>
          <c:w val="0.40552262252861099"/>
          <c:h val="0.24166304365328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 w="9525" cap="flat" cmpd="sng" algn="ctr">
      <a:solidFill>
        <a:srgbClr val="00B050"/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baseline="0" dirty="0">
                <a:solidFill>
                  <a:srgbClr val="00B050"/>
                </a:solidFill>
                <a:effectLst/>
              </a:rPr>
              <a:t>Ecart hebdomadaires (N &amp;%) </a:t>
            </a:r>
            <a:r>
              <a:rPr lang="fr-FR" sz="1400" b="1" i="0" baseline="0" dirty="0">
                <a:solidFill>
                  <a:srgbClr val="FF6600"/>
                </a:solidFill>
                <a:effectLst/>
              </a:rPr>
              <a:t>2021-2020</a:t>
            </a:r>
            <a:r>
              <a:rPr lang="fr-FR" sz="1400" b="1" i="0" baseline="0" dirty="0">
                <a:solidFill>
                  <a:srgbClr val="00B050"/>
                </a:solidFill>
                <a:effectLst/>
              </a:rPr>
              <a:t> Chirurgie H. 0 nuit</a:t>
            </a:r>
            <a:endParaRPr lang="fr-FR" sz="1100" dirty="0">
              <a:solidFill>
                <a:srgbClr val="00B050"/>
              </a:solidFill>
              <a:effectLst/>
            </a:endParaRPr>
          </a:p>
        </c:rich>
      </c:tx>
      <c:layout>
        <c:manualLayout>
          <c:xMode val="edge"/>
          <c:yMode val="edge"/>
          <c:x val="2.712379702537183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5903272563496955E-2"/>
          <c:y val="0.20167846958282304"/>
          <c:w val="0.83804169756568991"/>
          <c:h val="0.61694273241999353"/>
        </c:manualLayout>
      </c:layout>
      <c:areaChart>
        <c:grouping val="standard"/>
        <c:varyColors val="0"/>
        <c:ser>
          <c:idx val="0"/>
          <c:order val="0"/>
          <c:tx>
            <c:strRef>
              <c:f>'CHIRURGIE HA0'!$C$6</c:f>
              <c:strCache>
                <c:ptCount val="1"/>
                <c:pt idx="0">
                  <c:v>Nb Séj. 2020</c:v>
                </c:pt>
              </c:strCache>
            </c:strRef>
          </c:tx>
          <c:spPr>
            <a:solidFill>
              <a:srgbClr val="99FF99">
                <a:alpha val="81176"/>
              </a:srgbClr>
            </a:solidFill>
            <a:ln w="28575">
              <a:solidFill>
                <a:srgbClr val="00B050"/>
              </a:solidFill>
              <a:prstDash val="sysDash"/>
            </a:ln>
            <a:effectLst/>
          </c:spPr>
          <c:cat>
            <c:strRef>
              <c:f>'CHIRURGIE HA0'!$A$7:$A$20</c:f>
              <c:strCache>
                <c:ptCount val="14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</c:strCache>
            </c:strRef>
          </c:cat>
          <c:val>
            <c:numRef>
              <c:f>'CHIRURGIE HA0'!$C$7:$C$20</c:f>
              <c:numCache>
                <c:formatCode>General</c:formatCode>
                <c:ptCount val="14"/>
                <c:pt idx="0">
                  <c:v>14122</c:v>
                </c:pt>
                <c:pt idx="1">
                  <c:v>76226</c:v>
                </c:pt>
                <c:pt idx="2">
                  <c:v>76838</c:v>
                </c:pt>
                <c:pt idx="3">
                  <c:v>75252</c:v>
                </c:pt>
                <c:pt idx="4">
                  <c:v>72641</c:v>
                </c:pt>
                <c:pt idx="5">
                  <c:v>76069</c:v>
                </c:pt>
                <c:pt idx="6">
                  <c:v>73656</c:v>
                </c:pt>
                <c:pt idx="7">
                  <c:v>67458</c:v>
                </c:pt>
                <c:pt idx="8">
                  <c:v>64237</c:v>
                </c:pt>
                <c:pt idx="9">
                  <c:v>72771</c:v>
                </c:pt>
                <c:pt idx="10">
                  <c:v>72782</c:v>
                </c:pt>
                <c:pt idx="11">
                  <c:v>14165</c:v>
                </c:pt>
                <c:pt idx="12">
                  <c:v>8186</c:v>
                </c:pt>
                <c:pt idx="13">
                  <c:v>7522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F5-4AB0-AD9F-1E6513B3F038}"/>
            </c:ext>
          </c:extLst>
        </c:ser>
        <c:ser>
          <c:idx val="1"/>
          <c:order val="1"/>
          <c:tx>
            <c:strRef>
              <c:f>'CHIRURGIE HA0'!$D$6</c:f>
              <c:strCache>
                <c:ptCount val="1"/>
                <c:pt idx="0">
                  <c:v>Nb Séj. 2021</c:v>
                </c:pt>
              </c:strCache>
            </c:strRef>
          </c:tx>
          <c:spPr>
            <a:solidFill>
              <a:srgbClr val="000000">
                <a:alpha val="41961"/>
              </a:srgbClr>
            </a:solidFill>
            <a:ln w="28575">
              <a:solidFill>
                <a:srgbClr val="0070C0"/>
              </a:solidFill>
              <a:prstDash val="sysDash"/>
            </a:ln>
            <a:effectLst/>
          </c:spPr>
          <c:cat>
            <c:strRef>
              <c:f>'CHIRURGIE HA0'!$A$7:$A$20</c:f>
              <c:strCache>
                <c:ptCount val="14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</c:strCache>
            </c:strRef>
          </c:cat>
          <c:val>
            <c:numRef>
              <c:f>'CHIRURGIE HA0'!$D$7:$D$20</c:f>
              <c:numCache>
                <c:formatCode>General</c:formatCode>
                <c:ptCount val="14"/>
                <c:pt idx="0">
                  <c:v>1279</c:v>
                </c:pt>
                <c:pt idx="1">
                  <c:v>72788</c:v>
                </c:pt>
                <c:pt idx="2">
                  <c:v>76423</c:v>
                </c:pt>
                <c:pt idx="3">
                  <c:v>76032</c:v>
                </c:pt>
                <c:pt idx="4">
                  <c:v>74115</c:v>
                </c:pt>
                <c:pt idx="5">
                  <c:v>73395</c:v>
                </c:pt>
                <c:pt idx="6">
                  <c:v>71180</c:v>
                </c:pt>
                <c:pt idx="7">
                  <c:v>68161</c:v>
                </c:pt>
                <c:pt idx="8">
                  <c:v>65451</c:v>
                </c:pt>
                <c:pt idx="9">
                  <c:v>62644</c:v>
                </c:pt>
                <c:pt idx="10">
                  <c:v>69073</c:v>
                </c:pt>
                <c:pt idx="11">
                  <c:v>67151</c:v>
                </c:pt>
                <c:pt idx="12">
                  <c:v>66144</c:v>
                </c:pt>
                <c:pt idx="13">
                  <c:v>38449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5-4AB0-AD9F-1E6513B3F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173872"/>
        <c:axId val="530180760"/>
      </c:areaChart>
      <c:lineChart>
        <c:grouping val="standard"/>
        <c:varyColors val="0"/>
        <c:ser>
          <c:idx val="2"/>
          <c:order val="2"/>
          <c:tx>
            <c:strRef>
              <c:f>'CHIRURGIE HA0'!$I$6</c:f>
              <c:strCache>
                <c:ptCount val="1"/>
                <c:pt idx="0">
                  <c:v>ECART HEBDO (%) 2021-2020</c:v>
                </c:pt>
              </c:strCache>
            </c:strRef>
          </c:tx>
          <c:spPr>
            <a:ln w="381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2216356500177875E-3"/>
                  <c:y val="4.5977011494252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F5-4AB0-AD9F-1E6513B3F038}"/>
                </c:ext>
              </c:extLst>
            </c:dLbl>
            <c:dLbl>
              <c:idx val="2"/>
              <c:layout>
                <c:manualLayout>
                  <c:x val="0"/>
                  <c:y val="4.5977011494252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F5-4AB0-AD9F-1E6513B3F038}"/>
                </c:ext>
              </c:extLst>
            </c:dLbl>
            <c:dLbl>
              <c:idx val="3"/>
              <c:layout>
                <c:manualLayout>
                  <c:x val="-4.2216356500177615E-3"/>
                  <c:y val="-4.9808429118773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F5-4AB0-AD9F-1E6513B3F038}"/>
                </c:ext>
              </c:extLst>
            </c:dLbl>
            <c:dLbl>
              <c:idx val="4"/>
              <c:layout>
                <c:manualLayout>
                  <c:x val="-5.6288475333570159E-3"/>
                  <c:y val="-4.5977011494252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F5-4AB0-AD9F-1E6513B3F038}"/>
                </c:ext>
              </c:extLst>
            </c:dLbl>
            <c:dLbl>
              <c:idx val="5"/>
              <c:layout>
                <c:manualLayout>
                  <c:x val="-2.8144237666785595E-3"/>
                  <c:y val="4.597701149425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F5-4AB0-AD9F-1E6513B3F038}"/>
                </c:ext>
              </c:extLst>
            </c:dLbl>
            <c:dLbl>
              <c:idx val="6"/>
              <c:layout>
                <c:manualLayout>
                  <c:x val="-1.407211883339254E-3"/>
                  <c:y val="4.597701149425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F5-4AB0-AD9F-1E6513B3F038}"/>
                </c:ext>
              </c:extLst>
            </c:dLbl>
            <c:dLbl>
              <c:idx val="7"/>
              <c:layout>
                <c:manualLayout>
                  <c:x val="-4.2216356500177615E-3"/>
                  <c:y val="-5.7471264367816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F5-4AB0-AD9F-1E6513B3F038}"/>
                </c:ext>
              </c:extLst>
            </c:dLbl>
            <c:dLbl>
              <c:idx val="8"/>
              <c:layout>
                <c:manualLayout>
                  <c:x val="-2.8144237666785079E-3"/>
                  <c:y val="-4.597701149425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F5-4AB0-AD9F-1E6513B3F038}"/>
                </c:ext>
              </c:extLst>
            </c:dLbl>
            <c:dLbl>
              <c:idx val="9"/>
              <c:layout>
                <c:manualLayout>
                  <c:x val="-1.82937544834103E-2"/>
                  <c:y val="5.7471264367815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4F5-4AB0-AD9F-1E6513B3F038}"/>
                </c:ext>
              </c:extLst>
            </c:dLbl>
            <c:dLbl>
              <c:idx val="10"/>
              <c:layout>
                <c:manualLayout>
                  <c:x val="-1.82937544834103E-2"/>
                  <c:y val="5.3639846743295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4F5-4AB0-AD9F-1E6513B3F038}"/>
                </c:ext>
              </c:extLst>
            </c:dLbl>
            <c:dLbl>
              <c:idx val="11"/>
              <c:layout>
                <c:manualLayout>
                  <c:x val="-4.4999999999999998E-2"/>
                  <c:y val="-4.3264503441494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4F5-4AB0-AD9F-1E6513B3F038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4F5-4AB0-AD9F-1E6513B3F038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4F5-4AB0-AD9F-1E6513B3F038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4F5-4AB0-AD9F-1E6513B3F038}"/>
                </c:ext>
              </c:extLst>
            </c:dLbl>
            <c:numFmt formatCode="#,##0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'CHIRURGIE HA0'!$A$7:$A$20</c:f>
              <c:strCache>
                <c:ptCount val="14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</c:strCache>
            </c:strRef>
          </c:cat>
          <c:val>
            <c:numRef>
              <c:f>'CHIRURGIE HA0'!$I$7:$I$20</c:f>
              <c:numCache>
                <c:formatCode>##0.0</c:formatCode>
                <c:ptCount val="14"/>
                <c:pt idx="0">
                  <c:v>-90.943209177170004</c:v>
                </c:pt>
                <c:pt idx="1">
                  <c:v>-4.5102720856401</c:v>
                </c:pt>
                <c:pt idx="2">
                  <c:v>-0.54009734766649997</c:v>
                </c:pt>
                <c:pt idx="3">
                  <c:v>1.0365173018657301</c:v>
                </c:pt>
                <c:pt idx="4">
                  <c:v>2.0291570875951601</c:v>
                </c:pt>
                <c:pt idx="5">
                  <c:v>-3.5152295941841998</c:v>
                </c:pt>
                <c:pt idx="6">
                  <c:v>-3.3615727164114002</c:v>
                </c:pt>
                <c:pt idx="7">
                  <c:v>1.04212991787483</c:v>
                </c:pt>
                <c:pt idx="8">
                  <c:v>1.88987655089746</c:v>
                </c:pt>
                <c:pt idx="9">
                  <c:v>-13.916257849968</c:v>
                </c:pt>
                <c:pt idx="10">
                  <c:v>-5.0960402297270999</c:v>
                </c:pt>
                <c:pt idx="11">
                  <c:v>374.06283092128501</c:v>
                </c:pt>
                <c:pt idx="12">
                  <c:v>708.01368189591994</c:v>
                </c:pt>
                <c:pt idx="13">
                  <c:v>411.15394841797399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C4F5-4AB0-AD9F-1E6513B3F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180104"/>
        <c:axId val="530172888"/>
      </c:lineChart>
      <c:catAx>
        <c:axId val="53017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02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760"/>
        <c:crosses val="autoZero"/>
        <c:auto val="1"/>
        <c:lblAlgn val="ctr"/>
        <c:lblOffset val="100"/>
        <c:noMultiLvlLbl val="0"/>
      </c:catAx>
      <c:valAx>
        <c:axId val="530180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73872"/>
        <c:crosses val="autoZero"/>
        <c:crossBetween val="between"/>
      </c:valAx>
      <c:valAx>
        <c:axId val="530172888"/>
        <c:scaling>
          <c:orientation val="minMax"/>
          <c:max val="700"/>
          <c:min val="-3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104"/>
        <c:crosses val="max"/>
        <c:crossBetween val="between"/>
      </c:valAx>
      <c:catAx>
        <c:axId val="530180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0172888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01518154433617"/>
          <c:y val="0.11313382806967652"/>
          <c:w val="0.71305740712211019"/>
          <c:h val="7.4503858616696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baseline="0" dirty="0">
                <a:solidFill>
                  <a:srgbClr val="00B050"/>
                </a:solidFill>
                <a:effectLst/>
              </a:rPr>
              <a:t>Ecarts </a:t>
            </a:r>
            <a:r>
              <a:rPr lang="fr-FR" sz="1400" b="1" i="0" u="none" strike="noStrike" baseline="0" dirty="0">
                <a:solidFill>
                  <a:srgbClr val="00B050"/>
                </a:solidFill>
                <a:effectLst/>
              </a:rPr>
              <a:t>hebdomadaires (N &amp; %) </a:t>
            </a:r>
            <a:r>
              <a:rPr lang="fr-FR" sz="1400" b="1" i="0" baseline="0" dirty="0">
                <a:solidFill>
                  <a:srgbClr val="00B050"/>
                </a:solidFill>
                <a:effectLst/>
              </a:rPr>
              <a:t>2020-2019 : </a:t>
            </a:r>
            <a:r>
              <a:rPr lang="fr-FR" sz="1400" b="1" i="0" baseline="0" dirty="0">
                <a:solidFill>
                  <a:srgbClr val="FF6600"/>
                </a:solidFill>
                <a:effectLst/>
              </a:rPr>
              <a:t>Cholécystectomies</a:t>
            </a:r>
            <a:r>
              <a:rPr lang="fr-FR" sz="1400" b="1" i="0" baseline="0" dirty="0">
                <a:solidFill>
                  <a:srgbClr val="00B050"/>
                </a:solidFill>
                <a:effectLst/>
              </a:rPr>
              <a:t> (H. </a:t>
            </a:r>
            <a:r>
              <a:rPr lang="fr-FR" sz="1400" b="1" i="0" baseline="0" dirty="0">
                <a:solidFill>
                  <a:srgbClr val="FF6600"/>
                </a:solidFill>
                <a:effectLst/>
              </a:rPr>
              <a:t>1 nuit +</a:t>
            </a:r>
            <a:r>
              <a:rPr lang="fr-FR" sz="1400" b="1" i="0" baseline="0" dirty="0">
                <a:solidFill>
                  <a:srgbClr val="00B050"/>
                </a:solidFill>
                <a:effectLst/>
              </a:rPr>
              <a:t>) </a:t>
            </a:r>
            <a:endParaRPr lang="fr-FR" sz="1100" dirty="0">
              <a:solidFill>
                <a:srgbClr val="00B050"/>
              </a:solidFill>
              <a:effectLst/>
            </a:endParaRPr>
          </a:p>
        </c:rich>
      </c:tx>
      <c:layout>
        <c:manualLayout>
          <c:xMode val="edge"/>
          <c:yMode val="edge"/>
          <c:x val="2.712379702537183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0362811256287903E-2"/>
          <c:y val="0.11801124848615147"/>
          <c:w val="0.88811022831007336"/>
          <c:h val="0.64252025913464828"/>
        </c:manualLayout>
      </c:layout>
      <c:areaChart>
        <c:grouping val="standard"/>
        <c:varyColors val="0"/>
        <c:ser>
          <c:idx val="0"/>
          <c:order val="0"/>
          <c:tx>
            <c:strRef>
              <c:f>'Cumul Global'!$B$127</c:f>
              <c:strCache>
                <c:ptCount val="1"/>
                <c:pt idx="0">
                  <c:v>Nb Séj. 2019</c:v>
                </c:pt>
              </c:strCache>
            </c:strRef>
          </c:tx>
          <c:spPr>
            <a:solidFill>
              <a:srgbClr val="99FF99">
                <a:alpha val="81176"/>
              </a:srgbClr>
            </a:solidFill>
            <a:ln w="28575">
              <a:solidFill>
                <a:srgbClr val="00B050"/>
              </a:solidFill>
              <a:prstDash val="sysDash"/>
            </a:ln>
            <a:effectLst/>
          </c:spPr>
          <c:cat>
            <c:strRef>
              <c:f>'Cumul Global'!$A$128:$A$180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Global'!$B$128:$B$180</c:f>
              <c:numCache>
                <c:formatCode>General</c:formatCode>
                <c:ptCount val="53"/>
                <c:pt idx="0">
                  <c:v>316</c:v>
                </c:pt>
                <c:pt idx="1">
                  <c:v>745</c:v>
                </c:pt>
                <c:pt idx="2">
                  <c:v>834</c:v>
                </c:pt>
                <c:pt idx="3">
                  <c:v>851</c:v>
                </c:pt>
                <c:pt idx="4">
                  <c:v>713</c:v>
                </c:pt>
                <c:pt idx="5">
                  <c:v>851</c:v>
                </c:pt>
                <c:pt idx="6">
                  <c:v>790</c:v>
                </c:pt>
                <c:pt idx="7">
                  <c:v>761</c:v>
                </c:pt>
                <c:pt idx="8">
                  <c:v>740</c:v>
                </c:pt>
                <c:pt idx="9">
                  <c:v>760</c:v>
                </c:pt>
                <c:pt idx="10">
                  <c:v>834</c:v>
                </c:pt>
                <c:pt idx="11">
                  <c:v>855</c:v>
                </c:pt>
                <c:pt idx="12">
                  <c:v>771</c:v>
                </c:pt>
                <c:pt idx="13">
                  <c:v>773</c:v>
                </c:pt>
                <c:pt idx="14">
                  <c:v>857</c:v>
                </c:pt>
                <c:pt idx="15">
                  <c:v>735</c:v>
                </c:pt>
                <c:pt idx="16">
                  <c:v>622</c:v>
                </c:pt>
                <c:pt idx="17">
                  <c:v>672</c:v>
                </c:pt>
                <c:pt idx="18">
                  <c:v>628</c:v>
                </c:pt>
                <c:pt idx="19">
                  <c:v>725</c:v>
                </c:pt>
                <c:pt idx="20">
                  <c:v>780</c:v>
                </c:pt>
                <c:pt idx="21">
                  <c:v>650</c:v>
                </c:pt>
                <c:pt idx="22">
                  <c:v>771</c:v>
                </c:pt>
                <c:pt idx="23">
                  <c:v>613</c:v>
                </c:pt>
                <c:pt idx="24">
                  <c:v>776</c:v>
                </c:pt>
                <c:pt idx="25">
                  <c:v>781</c:v>
                </c:pt>
                <c:pt idx="26">
                  <c:v>796</c:v>
                </c:pt>
                <c:pt idx="27">
                  <c:v>688</c:v>
                </c:pt>
                <c:pt idx="28">
                  <c:v>644</c:v>
                </c:pt>
                <c:pt idx="29">
                  <c:v>609</c:v>
                </c:pt>
                <c:pt idx="30">
                  <c:v>524</c:v>
                </c:pt>
                <c:pt idx="31">
                  <c:v>488</c:v>
                </c:pt>
                <c:pt idx="32">
                  <c:v>385</c:v>
                </c:pt>
                <c:pt idx="33">
                  <c:v>477</c:v>
                </c:pt>
                <c:pt idx="34">
                  <c:v>544</c:v>
                </c:pt>
                <c:pt idx="35">
                  <c:v>659</c:v>
                </c:pt>
                <c:pt idx="36">
                  <c:v>726</c:v>
                </c:pt>
                <c:pt idx="37">
                  <c:v>703</c:v>
                </c:pt>
                <c:pt idx="38">
                  <c:v>725</c:v>
                </c:pt>
                <c:pt idx="39">
                  <c:v>788</c:v>
                </c:pt>
                <c:pt idx="40">
                  <c:v>776</c:v>
                </c:pt>
                <c:pt idx="41">
                  <c:v>776</c:v>
                </c:pt>
                <c:pt idx="42">
                  <c:v>718</c:v>
                </c:pt>
                <c:pt idx="43">
                  <c:v>581</c:v>
                </c:pt>
                <c:pt idx="44">
                  <c:v>821</c:v>
                </c:pt>
                <c:pt idx="45">
                  <c:v>655</c:v>
                </c:pt>
                <c:pt idx="46">
                  <c:v>877</c:v>
                </c:pt>
                <c:pt idx="47">
                  <c:v>832</c:v>
                </c:pt>
                <c:pt idx="48">
                  <c:v>825</c:v>
                </c:pt>
                <c:pt idx="49">
                  <c:v>840</c:v>
                </c:pt>
                <c:pt idx="50">
                  <c:v>875</c:v>
                </c:pt>
                <c:pt idx="51">
                  <c:v>304</c:v>
                </c:pt>
                <c:pt idx="5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EF-4865-B2F2-EA6C47396978}"/>
            </c:ext>
          </c:extLst>
        </c:ser>
        <c:ser>
          <c:idx val="1"/>
          <c:order val="1"/>
          <c:tx>
            <c:strRef>
              <c:f>'Cumul Global'!$C$127</c:f>
              <c:strCache>
                <c:ptCount val="1"/>
                <c:pt idx="0">
                  <c:v>Nb Séj. 2020</c:v>
                </c:pt>
              </c:strCache>
            </c:strRef>
          </c:tx>
          <c:spPr>
            <a:solidFill>
              <a:srgbClr val="000000">
                <a:alpha val="41961"/>
              </a:srgbClr>
            </a:solidFill>
            <a:ln w="28575">
              <a:solidFill>
                <a:srgbClr val="0070C0"/>
              </a:solidFill>
              <a:prstDash val="sysDash"/>
            </a:ln>
            <a:effectLst/>
          </c:spPr>
          <c:cat>
            <c:strRef>
              <c:f>'Cumul Global'!$A$128:$A$180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Global'!$C$128:$C$180</c:f>
              <c:numCache>
                <c:formatCode>General</c:formatCode>
                <c:ptCount val="53"/>
                <c:pt idx="0">
                  <c:v>230</c:v>
                </c:pt>
                <c:pt idx="1">
                  <c:v>718</c:v>
                </c:pt>
                <c:pt idx="2">
                  <c:v>827</c:v>
                </c:pt>
                <c:pt idx="3">
                  <c:v>804</c:v>
                </c:pt>
                <c:pt idx="4">
                  <c:v>799</c:v>
                </c:pt>
                <c:pt idx="5">
                  <c:v>810</c:v>
                </c:pt>
                <c:pt idx="6">
                  <c:v>780</c:v>
                </c:pt>
                <c:pt idx="7">
                  <c:v>710</c:v>
                </c:pt>
                <c:pt idx="8">
                  <c:v>642</c:v>
                </c:pt>
                <c:pt idx="9">
                  <c:v>772</c:v>
                </c:pt>
                <c:pt idx="10">
                  <c:v>755</c:v>
                </c:pt>
                <c:pt idx="11">
                  <c:v>290</c:v>
                </c:pt>
                <c:pt idx="12">
                  <c:v>192</c:v>
                </c:pt>
                <c:pt idx="13">
                  <c:v>187</c:v>
                </c:pt>
                <c:pt idx="14">
                  <c:v>177</c:v>
                </c:pt>
                <c:pt idx="15">
                  <c:v>215</c:v>
                </c:pt>
                <c:pt idx="16">
                  <c:v>294</c:v>
                </c:pt>
                <c:pt idx="17">
                  <c:v>297</c:v>
                </c:pt>
                <c:pt idx="18">
                  <c:v>345</c:v>
                </c:pt>
                <c:pt idx="19">
                  <c:v>494</c:v>
                </c:pt>
                <c:pt idx="20">
                  <c:v>483</c:v>
                </c:pt>
                <c:pt idx="21">
                  <c:v>611</c:v>
                </c:pt>
                <c:pt idx="22">
                  <c:v>542</c:v>
                </c:pt>
                <c:pt idx="23">
                  <c:v>722</c:v>
                </c:pt>
                <c:pt idx="24">
                  <c:v>757</c:v>
                </c:pt>
                <c:pt idx="25">
                  <c:v>792</c:v>
                </c:pt>
                <c:pt idx="26">
                  <c:v>795</c:v>
                </c:pt>
                <c:pt idx="27">
                  <c:v>808</c:v>
                </c:pt>
                <c:pt idx="28">
                  <c:v>636</c:v>
                </c:pt>
                <c:pt idx="29">
                  <c:v>649</c:v>
                </c:pt>
                <c:pt idx="30">
                  <c:v>634</c:v>
                </c:pt>
                <c:pt idx="31">
                  <c:v>556</c:v>
                </c:pt>
                <c:pt idx="32">
                  <c:v>472</c:v>
                </c:pt>
                <c:pt idx="33">
                  <c:v>510</c:v>
                </c:pt>
                <c:pt idx="34">
                  <c:v>572</c:v>
                </c:pt>
                <c:pt idx="35">
                  <c:v>606</c:v>
                </c:pt>
                <c:pt idx="36">
                  <c:v>693</c:v>
                </c:pt>
                <c:pt idx="37">
                  <c:v>704</c:v>
                </c:pt>
                <c:pt idx="38">
                  <c:v>798</c:v>
                </c:pt>
                <c:pt idx="39">
                  <c:v>794</c:v>
                </c:pt>
                <c:pt idx="40">
                  <c:v>813</c:v>
                </c:pt>
                <c:pt idx="41">
                  <c:v>797</c:v>
                </c:pt>
                <c:pt idx="42">
                  <c:v>681</c:v>
                </c:pt>
                <c:pt idx="43">
                  <c:v>623</c:v>
                </c:pt>
                <c:pt idx="44">
                  <c:v>671</c:v>
                </c:pt>
                <c:pt idx="45">
                  <c:v>508</c:v>
                </c:pt>
                <c:pt idx="46">
                  <c:v>635</c:v>
                </c:pt>
                <c:pt idx="47">
                  <c:v>656</c:v>
                </c:pt>
                <c:pt idx="48">
                  <c:v>659</c:v>
                </c:pt>
                <c:pt idx="49">
                  <c:v>738</c:v>
                </c:pt>
                <c:pt idx="50">
                  <c:v>855</c:v>
                </c:pt>
                <c:pt idx="51">
                  <c:v>376</c:v>
                </c:pt>
                <c:pt idx="52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EF-4865-B2F2-EA6C47396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173872"/>
        <c:axId val="530180760"/>
      </c:areaChart>
      <c:lineChart>
        <c:grouping val="standard"/>
        <c:varyColors val="0"/>
        <c:ser>
          <c:idx val="2"/>
          <c:order val="2"/>
          <c:tx>
            <c:strRef>
              <c:f>'Cumul Global'!$H$127</c:f>
              <c:strCache>
                <c:ptCount val="1"/>
                <c:pt idx="0">
                  <c:v>ECART HEBDO (%) 2020-2019</c:v>
                </c:pt>
              </c:strCache>
            </c:strRef>
          </c:tx>
          <c:spPr>
            <a:ln w="381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4999999999999998E-2"/>
                  <c:y val="-4.3264503441494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EF-4865-B2F2-EA6C47396978}"/>
                </c:ext>
              </c:extLst>
            </c:dLbl>
            <c:dLbl>
              <c:idx val="13"/>
              <c:layout>
                <c:manualLayout>
                  <c:x val="-7.9731714729423087E-2"/>
                  <c:y val="3.6310773103744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EF-4865-B2F2-EA6C47396978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EF-4865-B2F2-EA6C47396978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EF-4865-B2F2-EA6C47396978}"/>
                </c:ext>
              </c:extLst>
            </c:dLbl>
            <c:dLbl>
              <c:idx val="44"/>
              <c:layout>
                <c:manualLayout>
                  <c:x val="-3.0551007524574545E-2"/>
                  <c:y val="5.080587896599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EF-4865-B2F2-EA6C47396978}"/>
                </c:ext>
              </c:extLst>
            </c:dLbl>
            <c:dLbl>
              <c:idx val="46"/>
              <c:layout>
                <c:manualLayout>
                  <c:x val="-5.8192395284904965E-3"/>
                  <c:y val="7.2579827094278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EF-4865-B2F2-EA6C47396978}"/>
                </c:ext>
              </c:extLst>
            </c:dLbl>
            <c:dLbl>
              <c:idx val="49"/>
              <c:layout>
                <c:manualLayout>
                  <c:x val="1.4548098821226081E-2"/>
                  <c:y val="6.5321844384850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EF-4865-B2F2-EA6C47396978}"/>
                </c:ext>
              </c:extLst>
            </c:dLbl>
            <c:numFmt formatCode="#,##0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Global'!$A$128:$A$180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Global'!$H$128:$H$180</c:f>
              <c:numCache>
                <c:formatCode>##0.0</c:formatCode>
                <c:ptCount val="53"/>
                <c:pt idx="0">
                  <c:v>-27.215189873418002</c:v>
                </c:pt>
                <c:pt idx="1">
                  <c:v>-3.6241610738254999</c:v>
                </c:pt>
                <c:pt idx="2">
                  <c:v>-0.83932853717029998</c:v>
                </c:pt>
                <c:pt idx="3">
                  <c:v>-5.5229142185663997</c:v>
                </c:pt>
                <c:pt idx="4">
                  <c:v>12.061711079943899</c:v>
                </c:pt>
                <c:pt idx="5">
                  <c:v>-4.8178613396005003</c:v>
                </c:pt>
                <c:pt idx="6">
                  <c:v>-1.2658227848101</c:v>
                </c:pt>
                <c:pt idx="7">
                  <c:v>-6.7017082785808002</c:v>
                </c:pt>
                <c:pt idx="8">
                  <c:v>-13.243243243243001</c:v>
                </c:pt>
                <c:pt idx="9">
                  <c:v>1.57894736842105</c:v>
                </c:pt>
                <c:pt idx="10">
                  <c:v>-9.4724220623501001</c:v>
                </c:pt>
                <c:pt idx="11">
                  <c:v>-66.081871345029001</c:v>
                </c:pt>
                <c:pt idx="12">
                  <c:v>-75.097276264591002</c:v>
                </c:pt>
                <c:pt idx="13">
                  <c:v>-75.808538163001003</c:v>
                </c:pt>
                <c:pt idx="14">
                  <c:v>-79.346557759627004</c:v>
                </c:pt>
                <c:pt idx="15">
                  <c:v>-70.748299319728005</c:v>
                </c:pt>
                <c:pt idx="16">
                  <c:v>-52.733118971061003</c:v>
                </c:pt>
                <c:pt idx="17">
                  <c:v>-55.803571428570997</c:v>
                </c:pt>
                <c:pt idx="18">
                  <c:v>-45.063694267515999</c:v>
                </c:pt>
                <c:pt idx="19">
                  <c:v>-31.862068965517</c:v>
                </c:pt>
                <c:pt idx="20">
                  <c:v>-38.076923076923002</c:v>
                </c:pt>
                <c:pt idx="21">
                  <c:v>-6</c:v>
                </c:pt>
                <c:pt idx="22">
                  <c:v>-29.701686121920002</c:v>
                </c:pt>
                <c:pt idx="23">
                  <c:v>17.781402936378498</c:v>
                </c:pt>
                <c:pt idx="24">
                  <c:v>-2.4484536082474002</c:v>
                </c:pt>
                <c:pt idx="25">
                  <c:v>1.40845070422535</c:v>
                </c:pt>
                <c:pt idx="26">
                  <c:v>-0.12562814070350001</c:v>
                </c:pt>
                <c:pt idx="27">
                  <c:v>17.441860465116299</c:v>
                </c:pt>
                <c:pt idx="28">
                  <c:v>-1.2422360248447</c:v>
                </c:pt>
                <c:pt idx="29">
                  <c:v>6.5681444991789801</c:v>
                </c:pt>
                <c:pt idx="30">
                  <c:v>20.992366412213698</c:v>
                </c:pt>
                <c:pt idx="31">
                  <c:v>13.934426229508199</c:v>
                </c:pt>
                <c:pt idx="32">
                  <c:v>22.597402597402599</c:v>
                </c:pt>
                <c:pt idx="33">
                  <c:v>6.9182389937106903</c:v>
                </c:pt>
                <c:pt idx="34">
                  <c:v>5.1470588235294104</c:v>
                </c:pt>
                <c:pt idx="35">
                  <c:v>-8.0424886191199008</c:v>
                </c:pt>
                <c:pt idx="36">
                  <c:v>-4.5454545454544997</c:v>
                </c:pt>
                <c:pt idx="37">
                  <c:v>0.14224751066856001</c:v>
                </c:pt>
                <c:pt idx="38">
                  <c:v>10.0689655172414</c:v>
                </c:pt>
                <c:pt idx="39">
                  <c:v>0.76142131979695005</c:v>
                </c:pt>
                <c:pt idx="40">
                  <c:v>4.7680412371134002</c:v>
                </c:pt>
                <c:pt idx="41">
                  <c:v>2.7061855670103099</c:v>
                </c:pt>
                <c:pt idx="42">
                  <c:v>-5.1532033426183999</c:v>
                </c:pt>
                <c:pt idx="43">
                  <c:v>7.2289156626505999</c:v>
                </c:pt>
                <c:pt idx="44">
                  <c:v>-18.270401948842999</c:v>
                </c:pt>
                <c:pt idx="45">
                  <c:v>-22.442748091603001</c:v>
                </c:pt>
                <c:pt idx="46">
                  <c:v>-27.594070695553</c:v>
                </c:pt>
                <c:pt idx="47">
                  <c:v>-21.153846153846001</c:v>
                </c:pt>
                <c:pt idx="48">
                  <c:v>-20.121212121212</c:v>
                </c:pt>
                <c:pt idx="49">
                  <c:v>-12.142857142857</c:v>
                </c:pt>
                <c:pt idx="50">
                  <c:v>-2.2857142857142998</c:v>
                </c:pt>
                <c:pt idx="51">
                  <c:v>23.684210526315798</c:v>
                </c:pt>
                <c:pt idx="52">
                  <c:v>180.82191780821901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FEF-4865-B2F2-EA6C47396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180104"/>
        <c:axId val="530172888"/>
      </c:lineChart>
      <c:catAx>
        <c:axId val="53017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78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760"/>
        <c:crosses val="autoZero"/>
        <c:auto val="1"/>
        <c:lblAlgn val="ctr"/>
        <c:lblOffset val="100"/>
        <c:noMultiLvlLbl val="0"/>
      </c:catAx>
      <c:valAx>
        <c:axId val="530180760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73872"/>
        <c:crosses val="autoZero"/>
        <c:crossBetween val="between"/>
      </c:valAx>
      <c:valAx>
        <c:axId val="530172888"/>
        <c:scaling>
          <c:orientation val="minMax"/>
          <c:max val="1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104"/>
        <c:crosses val="max"/>
        <c:crossBetween val="between"/>
      </c:valAx>
      <c:catAx>
        <c:axId val="530180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0172888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875826363514836"/>
          <c:y val="0.11770047676945476"/>
          <c:w val="0.43306345273580432"/>
          <c:h val="5.8366064897625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baseline="0" dirty="0">
                <a:solidFill>
                  <a:srgbClr val="00B050"/>
                </a:solidFill>
                <a:effectLst/>
              </a:rPr>
              <a:t>Ecart hebdomadaire (N &amp; %) 2020-2019 : </a:t>
            </a:r>
            <a:r>
              <a:rPr lang="fr-FR" sz="1400" b="1" i="0" baseline="0" dirty="0">
                <a:solidFill>
                  <a:srgbClr val="FF6600"/>
                </a:solidFill>
                <a:effectLst/>
              </a:rPr>
              <a:t>Cholécystectomies</a:t>
            </a:r>
            <a:r>
              <a:rPr lang="fr-FR" sz="1400" b="1" i="0" baseline="0" dirty="0">
                <a:solidFill>
                  <a:srgbClr val="00B050"/>
                </a:solidFill>
                <a:effectLst/>
              </a:rPr>
              <a:t> (H. </a:t>
            </a:r>
            <a:r>
              <a:rPr lang="fr-FR" sz="1400" b="1" i="0" baseline="0" dirty="0">
                <a:solidFill>
                  <a:srgbClr val="FF6600"/>
                </a:solidFill>
                <a:effectLst/>
              </a:rPr>
              <a:t>0 nuit</a:t>
            </a:r>
            <a:r>
              <a:rPr lang="fr-FR" sz="1400" b="1" i="0" baseline="0" dirty="0">
                <a:solidFill>
                  <a:srgbClr val="00B050"/>
                </a:solidFill>
                <a:effectLst/>
              </a:rPr>
              <a:t>) </a:t>
            </a:r>
            <a:endParaRPr lang="fr-FR" sz="1100" dirty="0">
              <a:solidFill>
                <a:srgbClr val="00B050"/>
              </a:solidFill>
              <a:effectLst/>
            </a:endParaRPr>
          </a:p>
        </c:rich>
      </c:tx>
      <c:layout>
        <c:manualLayout>
          <c:xMode val="edge"/>
          <c:yMode val="edge"/>
          <c:x val="2.712379702537183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8740662335450278E-2"/>
          <c:y val="0.17785718375349979"/>
          <c:w val="0.87619836349030478"/>
          <c:h val="0.57036910274344677"/>
        </c:manualLayout>
      </c:layout>
      <c:areaChart>
        <c:grouping val="standard"/>
        <c:varyColors val="0"/>
        <c:ser>
          <c:idx val="0"/>
          <c:order val="0"/>
          <c:tx>
            <c:strRef>
              <c:f>'Cumul Global'!$B$242</c:f>
              <c:strCache>
                <c:ptCount val="1"/>
                <c:pt idx="0">
                  <c:v>Nb Séj. 2019</c:v>
                </c:pt>
              </c:strCache>
            </c:strRef>
          </c:tx>
          <c:spPr>
            <a:solidFill>
              <a:srgbClr val="99FF99">
                <a:alpha val="81176"/>
              </a:srgbClr>
            </a:solidFill>
            <a:ln w="28575">
              <a:solidFill>
                <a:srgbClr val="00B050"/>
              </a:solidFill>
              <a:prstDash val="sysDash"/>
            </a:ln>
            <a:effectLst/>
          </c:spPr>
          <c:cat>
            <c:strRef>
              <c:f>'Cumul Global'!$A$243:$A$295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Global'!$B$243:$B$295</c:f>
              <c:numCache>
                <c:formatCode>General</c:formatCode>
                <c:ptCount val="53"/>
                <c:pt idx="0">
                  <c:v>377</c:v>
                </c:pt>
                <c:pt idx="1">
                  <c:v>975</c:v>
                </c:pt>
                <c:pt idx="2">
                  <c:v>1105</c:v>
                </c:pt>
                <c:pt idx="3">
                  <c:v>971</c:v>
                </c:pt>
                <c:pt idx="4">
                  <c:v>1016</c:v>
                </c:pt>
                <c:pt idx="5">
                  <c:v>1060</c:v>
                </c:pt>
                <c:pt idx="6">
                  <c:v>962</c:v>
                </c:pt>
                <c:pt idx="7">
                  <c:v>988</c:v>
                </c:pt>
                <c:pt idx="8">
                  <c:v>1005</c:v>
                </c:pt>
                <c:pt idx="9">
                  <c:v>1055</c:v>
                </c:pt>
                <c:pt idx="10">
                  <c:v>1094</c:v>
                </c:pt>
                <c:pt idx="11">
                  <c:v>1057</c:v>
                </c:pt>
                <c:pt idx="12">
                  <c:v>1073</c:v>
                </c:pt>
                <c:pt idx="13">
                  <c:v>1050</c:v>
                </c:pt>
                <c:pt idx="14">
                  <c:v>973</c:v>
                </c:pt>
                <c:pt idx="15">
                  <c:v>889</c:v>
                </c:pt>
                <c:pt idx="16">
                  <c:v>798</c:v>
                </c:pt>
                <c:pt idx="17">
                  <c:v>854</c:v>
                </c:pt>
                <c:pt idx="18">
                  <c:v>852</c:v>
                </c:pt>
                <c:pt idx="19">
                  <c:v>1027</c:v>
                </c:pt>
                <c:pt idx="20">
                  <c:v>994</c:v>
                </c:pt>
                <c:pt idx="21">
                  <c:v>776</c:v>
                </c:pt>
                <c:pt idx="22">
                  <c:v>1124</c:v>
                </c:pt>
                <c:pt idx="23">
                  <c:v>866</c:v>
                </c:pt>
                <c:pt idx="24">
                  <c:v>1061</c:v>
                </c:pt>
                <c:pt idx="25">
                  <c:v>1016</c:v>
                </c:pt>
                <c:pt idx="26">
                  <c:v>1082</c:v>
                </c:pt>
                <c:pt idx="27">
                  <c:v>838</c:v>
                </c:pt>
                <c:pt idx="28">
                  <c:v>786</c:v>
                </c:pt>
                <c:pt idx="29">
                  <c:v>709</c:v>
                </c:pt>
                <c:pt idx="30">
                  <c:v>593</c:v>
                </c:pt>
                <c:pt idx="31">
                  <c:v>505</c:v>
                </c:pt>
                <c:pt idx="32">
                  <c:v>348</c:v>
                </c:pt>
                <c:pt idx="33">
                  <c:v>542</c:v>
                </c:pt>
                <c:pt idx="34">
                  <c:v>642</c:v>
                </c:pt>
                <c:pt idx="35">
                  <c:v>813</c:v>
                </c:pt>
                <c:pt idx="36">
                  <c:v>966</c:v>
                </c:pt>
                <c:pt idx="37">
                  <c:v>1017</c:v>
                </c:pt>
                <c:pt idx="38">
                  <c:v>973</c:v>
                </c:pt>
                <c:pt idx="39">
                  <c:v>1003</c:v>
                </c:pt>
                <c:pt idx="40">
                  <c:v>1011</c:v>
                </c:pt>
                <c:pt idx="41">
                  <c:v>1042</c:v>
                </c:pt>
                <c:pt idx="42">
                  <c:v>872</c:v>
                </c:pt>
                <c:pt idx="43">
                  <c:v>686</c:v>
                </c:pt>
                <c:pt idx="44">
                  <c:v>1020</c:v>
                </c:pt>
                <c:pt idx="45">
                  <c:v>767</c:v>
                </c:pt>
                <c:pt idx="46">
                  <c:v>1028</c:v>
                </c:pt>
                <c:pt idx="47">
                  <c:v>1049</c:v>
                </c:pt>
                <c:pt idx="48">
                  <c:v>1073</c:v>
                </c:pt>
                <c:pt idx="49">
                  <c:v>1132</c:v>
                </c:pt>
                <c:pt idx="50">
                  <c:v>1181</c:v>
                </c:pt>
                <c:pt idx="51">
                  <c:v>253</c:v>
                </c:pt>
                <c:pt idx="5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9-4687-9BB0-6B932161615E}"/>
            </c:ext>
          </c:extLst>
        </c:ser>
        <c:ser>
          <c:idx val="1"/>
          <c:order val="1"/>
          <c:tx>
            <c:strRef>
              <c:f>'Cumul Global'!$C$242</c:f>
              <c:strCache>
                <c:ptCount val="1"/>
                <c:pt idx="0">
                  <c:v>Nb Séj. 2020</c:v>
                </c:pt>
              </c:strCache>
            </c:strRef>
          </c:tx>
          <c:spPr>
            <a:solidFill>
              <a:srgbClr val="000000">
                <a:alpha val="41961"/>
              </a:srgbClr>
            </a:solidFill>
            <a:ln w="28575">
              <a:solidFill>
                <a:srgbClr val="0070C0"/>
              </a:solidFill>
              <a:prstDash val="sysDash"/>
            </a:ln>
            <a:effectLst/>
          </c:spPr>
          <c:cat>
            <c:strRef>
              <c:f>'Cumul Global'!$A$243:$A$295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Global'!$C$243:$C$295</c:f>
              <c:numCache>
                <c:formatCode>General</c:formatCode>
                <c:ptCount val="53"/>
                <c:pt idx="0">
                  <c:v>215</c:v>
                </c:pt>
                <c:pt idx="1">
                  <c:v>1108</c:v>
                </c:pt>
                <c:pt idx="2">
                  <c:v>1078</c:v>
                </c:pt>
                <c:pt idx="3">
                  <c:v>1052</c:v>
                </c:pt>
                <c:pt idx="4">
                  <c:v>1125</c:v>
                </c:pt>
                <c:pt idx="5">
                  <c:v>1064</c:v>
                </c:pt>
                <c:pt idx="6">
                  <c:v>1143</c:v>
                </c:pt>
                <c:pt idx="7">
                  <c:v>993</c:v>
                </c:pt>
                <c:pt idx="8">
                  <c:v>969</c:v>
                </c:pt>
                <c:pt idx="9">
                  <c:v>1068</c:v>
                </c:pt>
                <c:pt idx="10">
                  <c:v>1059</c:v>
                </c:pt>
                <c:pt idx="11">
                  <c:v>283</c:v>
                </c:pt>
                <c:pt idx="12">
                  <c:v>115</c:v>
                </c:pt>
                <c:pt idx="13">
                  <c:v>86</c:v>
                </c:pt>
                <c:pt idx="14">
                  <c:v>103</c:v>
                </c:pt>
                <c:pt idx="15">
                  <c:v>111</c:v>
                </c:pt>
                <c:pt idx="16">
                  <c:v>185</c:v>
                </c:pt>
                <c:pt idx="17">
                  <c:v>233</c:v>
                </c:pt>
                <c:pt idx="18">
                  <c:v>286</c:v>
                </c:pt>
                <c:pt idx="19">
                  <c:v>588</c:v>
                </c:pt>
                <c:pt idx="20">
                  <c:v>583</c:v>
                </c:pt>
                <c:pt idx="21">
                  <c:v>811</c:v>
                </c:pt>
                <c:pt idx="22">
                  <c:v>775</c:v>
                </c:pt>
                <c:pt idx="23">
                  <c:v>1009</c:v>
                </c:pt>
                <c:pt idx="24">
                  <c:v>1014</c:v>
                </c:pt>
                <c:pt idx="25">
                  <c:v>1119</c:v>
                </c:pt>
                <c:pt idx="26">
                  <c:v>1115</c:v>
                </c:pt>
                <c:pt idx="27">
                  <c:v>1097</c:v>
                </c:pt>
                <c:pt idx="28">
                  <c:v>705</c:v>
                </c:pt>
                <c:pt idx="29">
                  <c:v>943</c:v>
                </c:pt>
                <c:pt idx="30">
                  <c:v>825</c:v>
                </c:pt>
                <c:pt idx="31">
                  <c:v>666</c:v>
                </c:pt>
                <c:pt idx="32">
                  <c:v>597</c:v>
                </c:pt>
                <c:pt idx="33">
                  <c:v>640</c:v>
                </c:pt>
                <c:pt idx="34">
                  <c:v>772</c:v>
                </c:pt>
                <c:pt idx="35">
                  <c:v>909</c:v>
                </c:pt>
                <c:pt idx="36">
                  <c:v>1074</c:v>
                </c:pt>
                <c:pt idx="37">
                  <c:v>1038</c:v>
                </c:pt>
                <c:pt idx="38">
                  <c:v>968</c:v>
                </c:pt>
                <c:pt idx="39">
                  <c:v>1121</c:v>
                </c:pt>
                <c:pt idx="40">
                  <c:v>1173</c:v>
                </c:pt>
                <c:pt idx="41">
                  <c:v>1146</c:v>
                </c:pt>
                <c:pt idx="42">
                  <c:v>989</c:v>
                </c:pt>
                <c:pt idx="43">
                  <c:v>825</c:v>
                </c:pt>
                <c:pt idx="44">
                  <c:v>982</c:v>
                </c:pt>
                <c:pt idx="45">
                  <c:v>860</c:v>
                </c:pt>
                <c:pt idx="46">
                  <c:v>1000</c:v>
                </c:pt>
                <c:pt idx="47">
                  <c:v>1098</c:v>
                </c:pt>
                <c:pt idx="48">
                  <c:v>1082</c:v>
                </c:pt>
                <c:pt idx="49">
                  <c:v>1164</c:v>
                </c:pt>
                <c:pt idx="50">
                  <c:v>1255</c:v>
                </c:pt>
                <c:pt idx="51">
                  <c:v>508</c:v>
                </c:pt>
                <c:pt idx="5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9-4687-9BB0-6B9321616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173872"/>
        <c:axId val="530180760"/>
      </c:areaChart>
      <c:lineChart>
        <c:grouping val="standard"/>
        <c:varyColors val="0"/>
        <c:ser>
          <c:idx val="2"/>
          <c:order val="2"/>
          <c:tx>
            <c:strRef>
              <c:f>'Cumul Global'!$H$242</c:f>
              <c:strCache>
                <c:ptCount val="1"/>
                <c:pt idx="0">
                  <c:v>ECART HEBDO (%) 2020-2019</c:v>
                </c:pt>
              </c:strCache>
            </c:strRef>
          </c:tx>
          <c:spPr>
            <a:ln w="381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4999999999999998E-2"/>
                  <c:y val="-4.3264503441494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E9-4687-9BB0-6B932161615E}"/>
                </c:ext>
              </c:extLst>
            </c:dLbl>
            <c:dLbl>
              <c:idx val="13"/>
              <c:layout>
                <c:manualLayout>
                  <c:x val="-8.3974357511890793E-2"/>
                  <c:y val="3.456188491996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E9-4687-9BB0-6B932161615E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E9-4687-9BB0-6B932161615E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E9-4687-9BB0-6B932161615E}"/>
                </c:ext>
              </c:extLst>
            </c:dLbl>
            <c:dLbl>
              <c:idx val="44"/>
              <c:layout>
                <c:manualLayout>
                  <c:x val="-1.6096899787799768E-2"/>
                  <c:y val="7.5814407921312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E9-4687-9BB0-6B932161615E}"/>
                </c:ext>
              </c:extLst>
            </c:dLbl>
            <c:dLbl>
              <c:idx val="46"/>
              <c:layout>
                <c:manualLayout>
                  <c:x val="-1.6096899787800948E-3"/>
                  <c:y val="9.266205412604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E9-4687-9BB0-6B932161615E}"/>
                </c:ext>
              </c:extLst>
            </c:dLbl>
            <c:dLbl>
              <c:idx val="50"/>
              <c:layout>
                <c:manualLayout>
                  <c:x val="-3.3803489554379514E-2"/>
                  <c:y val="-5.0542938614208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9E9-4687-9BB0-6B932161615E}"/>
                </c:ext>
              </c:extLst>
            </c:dLbl>
            <c:numFmt formatCode="#,##0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Global'!$A$243:$A$295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Global'!$H$243:$H$295</c:f>
              <c:numCache>
                <c:formatCode>##0.0</c:formatCode>
                <c:ptCount val="53"/>
                <c:pt idx="0">
                  <c:v>-42.970822281167003</c:v>
                </c:pt>
                <c:pt idx="1">
                  <c:v>13.6410256410256</c:v>
                </c:pt>
                <c:pt idx="2">
                  <c:v>-2.4434389140272001</c:v>
                </c:pt>
                <c:pt idx="3">
                  <c:v>8.3419155509783707</c:v>
                </c:pt>
                <c:pt idx="4">
                  <c:v>10.728346456692901</c:v>
                </c:pt>
                <c:pt idx="5">
                  <c:v>0.37735849056603998</c:v>
                </c:pt>
                <c:pt idx="6">
                  <c:v>18.8149688149688</c:v>
                </c:pt>
                <c:pt idx="7">
                  <c:v>0.50607287449393001</c:v>
                </c:pt>
                <c:pt idx="8">
                  <c:v>-3.5820895522387999</c:v>
                </c:pt>
                <c:pt idx="9">
                  <c:v>1.2322274881516599</c:v>
                </c:pt>
                <c:pt idx="10">
                  <c:v>-3.1992687385740002</c:v>
                </c:pt>
                <c:pt idx="11">
                  <c:v>-73.226111636707998</c:v>
                </c:pt>
                <c:pt idx="12">
                  <c:v>-89.282385834110002</c:v>
                </c:pt>
                <c:pt idx="13">
                  <c:v>-91.809523809523995</c:v>
                </c:pt>
                <c:pt idx="14">
                  <c:v>-89.414182939363002</c:v>
                </c:pt>
                <c:pt idx="15">
                  <c:v>-87.514060742406997</c:v>
                </c:pt>
                <c:pt idx="16">
                  <c:v>-76.817042606515997</c:v>
                </c:pt>
                <c:pt idx="17">
                  <c:v>-72.71662763466</c:v>
                </c:pt>
                <c:pt idx="18">
                  <c:v>-66.431924882629005</c:v>
                </c:pt>
                <c:pt idx="19">
                  <c:v>-42.745861733204002</c:v>
                </c:pt>
                <c:pt idx="20">
                  <c:v>-41.348088531187003</c:v>
                </c:pt>
                <c:pt idx="21">
                  <c:v>4.5103092783505199</c:v>
                </c:pt>
                <c:pt idx="22">
                  <c:v>-31.049822064057</c:v>
                </c:pt>
                <c:pt idx="23">
                  <c:v>16.512702078521901</c:v>
                </c:pt>
                <c:pt idx="24">
                  <c:v>-4.4297832233741996</c:v>
                </c:pt>
                <c:pt idx="25">
                  <c:v>10.1377952755906</c:v>
                </c:pt>
                <c:pt idx="26">
                  <c:v>3.0499075785582299</c:v>
                </c:pt>
                <c:pt idx="27">
                  <c:v>30.9069212410501</c:v>
                </c:pt>
                <c:pt idx="28">
                  <c:v>-10.305343511449999</c:v>
                </c:pt>
                <c:pt idx="29">
                  <c:v>33.004231311706597</c:v>
                </c:pt>
                <c:pt idx="30">
                  <c:v>39.123102866779099</c:v>
                </c:pt>
                <c:pt idx="31">
                  <c:v>31.881188118811899</c:v>
                </c:pt>
                <c:pt idx="32">
                  <c:v>71.551724137931103</c:v>
                </c:pt>
                <c:pt idx="33">
                  <c:v>18.0811808118081</c:v>
                </c:pt>
                <c:pt idx="34">
                  <c:v>20.2492211838006</c:v>
                </c:pt>
                <c:pt idx="35">
                  <c:v>11.808118081180799</c:v>
                </c:pt>
                <c:pt idx="36">
                  <c:v>11.180124223602499</c:v>
                </c:pt>
                <c:pt idx="37">
                  <c:v>2.0648967551622399</c:v>
                </c:pt>
                <c:pt idx="38">
                  <c:v>-0.51387461459399997</c:v>
                </c:pt>
                <c:pt idx="39">
                  <c:v>11.764705882352899</c:v>
                </c:pt>
                <c:pt idx="40">
                  <c:v>16.023738872403602</c:v>
                </c:pt>
                <c:pt idx="41">
                  <c:v>9.9808061420345506</c:v>
                </c:pt>
                <c:pt idx="42">
                  <c:v>13.417431192660599</c:v>
                </c:pt>
                <c:pt idx="43">
                  <c:v>20.262390670553899</c:v>
                </c:pt>
                <c:pt idx="44">
                  <c:v>-3.7254901960783999</c:v>
                </c:pt>
                <c:pt idx="45">
                  <c:v>12.1251629726206</c:v>
                </c:pt>
                <c:pt idx="46">
                  <c:v>-2.7237354085602998</c:v>
                </c:pt>
                <c:pt idx="47">
                  <c:v>4.6711153479504297</c:v>
                </c:pt>
                <c:pt idx="48">
                  <c:v>0.83876980428704995</c:v>
                </c:pt>
                <c:pt idx="49">
                  <c:v>2.82685512367491</c:v>
                </c:pt>
                <c:pt idx="50">
                  <c:v>6.2658763759525797</c:v>
                </c:pt>
                <c:pt idx="51">
                  <c:v>100.79051383399199</c:v>
                </c:pt>
                <c:pt idx="52">
                  <c:v>168.04123711340199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9E9-4687-9BB0-6B9321616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180104"/>
        <c:axId val="530172888"/>
      </c:lineChart>
      <c:catAx>
        <c:axId val="53017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900000" spcFirstLastPara="1" vertOverflow="ellipsis" wrap="square" anchor="ctr" anchorCtr="1"/>
          <a:lstStyle/>
          <a:p>
            <a:pPr>
              <a:defRPr sz="7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760"/>
        <c:crosses val="autoZero"/>
        <c:auto val="1"/>
        <c:lblAlgn val="ctr"/>
        <c:lblOffset val="100"/>
        <c:noMultiLvlLbl val="0"/>
      </c:catAx>
      <c:valAx>
        <c:axId val="530180760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73872"/>
        <c:crosses val="autoZero"/>
        <c:crossBetween val="between"/>
      </c:valAx>
      <c:valAx>
        <c:axId val="530172888"/>
        <c:scaling>
          <c:orientation val="minMax"/>
          <c:max val="1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104"/>
        <c:crosses val="max"/>
        <c:crossBetween val="between"/>
        <c:majorUnit val="20"/>
      </c:valAx>
      <c:catAx>
        <c:axId val="530180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0172888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654505015261635"/>
          <c:y val="9.0753096418283274E-2"/>
          <c:w val="0.44324904895206646"/>
          <c:h val="7.10765048960984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i="0" baseline="0" dirty="0">
                <a:solidFill>
                  <a:srgbClr val="00B050"/>
                </a:solidFill>
                <a:effectLst/>
              </a:rPr>
              <a:t>Ecarts 2021-2020 &amp; 2021-2019 : </a:t>
            </a:r>
            <a:r>
              <a:rPr lang="fr-FR" sz="1600" b="1" i="0" baseline="0" dirty="0">
                <a:solidFill>
                  <a:srgbClr val="FF6600"/>
                </a:solidFill>
                <a:effectLst/>
              </a:rPr>
              <a:t>Cholécystectomies</a:t>
            </a:r>
            <a:endParaRPr lang="fr-FR" sz="1200" b="1" dirty="0">
              <a:solidFill>
                <a:srgbClr val="FF6600"/>
              </a:solidFill>
              <a:effectLst/>
            </a:endParaRPr>
          </a:p>
        </c:rich>
      </c:tx>
      <c:layout>
        <c:manualLayout>
          <c:xMode val="edge"/>
          <c:yMode val="edge"/>
          <c:x val="1.5073325965746288E-3"/>
          <c:y val="3.2007994437665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1139240055735154E-2"/>
          <c:y val="0.15994483031509918"/>
          <c:w val="0.90542051654597866"/>
          <c:h val="0.63540972595675083"/>
        </c:manualLayout>
      </c:layout>
      <c:lineChart>
        <c:grouping val="standard"/>
        <c:varyColors val="0"/>
        <c:ser>
          <c:idx val="0"/>
          <c:order val="0"/>
          <c:tx>
            <c:strRef>
              <c:f>'Cumul Global'!$B$358</c:f>
              <c:strCache>
                <c:ptCount val="1"/>
                <c:pt idx="0">
                  <c:v>Ecart(%) Hebdo 2021-2020 : HA0 Nuit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34"/>
              <c:layout>
                <c:manualLayout>
                  <c:x val="-1.5768725361366621E-2"/>
                  <c:y val="-8.2111436950146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9E-4B4B-A679-318F8B79D61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Global'!$A$359:$A$372</c:f>
              <c:strCache>
                <c:ptCount val="14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</c:strCache>
            </c:strRef>
          </c:cat>
          <c:val>
            <c:numRef>
              <c:f>'Cumul Global'!$B$359:$B$372</c:f>
              <c:numCache>
                <c:formatCode>##0.0</c:formatCode>
                <c:ptCount val="14"/>
                <c:pt idx="0">
                  <c:v>-99.534883720929997</c:v>
                </c:pt>
                <c:pt idx="1">
                  <c:v>-19.123204837490999</c:v>
                </c:pt>
                <c:pt idx="2">
                  <c:v>-9.9541857559350007</c:v>
                </c:pt>
                <c:pt idx="3">
                  <c:v>-3.5041992470315999</c:v>
                </c:pt>
                <c:pt idx="4">
                  <c:v>-1.8130187854958999</c:v>
                </c:pt>
                <c:pt idx="5">
                  <c:v>-0.70896845090390004</c:v>
                </c:pt>
                <c:pt idx="6">
                  <c:v>-0.97273397199709999</c:v>
                </c:pt>
                <c:pt idx="7">
                  <c:v>0.74569298020056995</c:v>
                </c:pt>
                <c:pt idx="8">
                  <c:v>1.2918714987995901</c:v>
                </c:pt>
                <c:pt idx="9">
                  <c:v>0</c:v>
                </c:pt>
                <c:pt idx="10">
                  <c:v>0.36784991723376997</c:v>
                </c:pt>
                <c:pt idx="11">
                  <c:v>7.55579456843238</c:v>
                </c:pt>
                <c:pt idx="12">
                  <c:v>15.6848828956707</c:v>
                </c:pt>
                <c:pt idx="13">
                  <c:v>20.329283324529001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9E-4B4B-A679-318F8B79D61A}"/>
            </c:ext>
          </c:extLst>
        </c:ser>
        <c:ser>
          <c:idx val="1"/>
          <c:order val="1"/>
          <c:tx>
            <c:strRef>
              <c:f>'Cumul Global'!$C$358</c:f>
              <c:strCache>
                <c:ptCount val="1"/>
                <c:pt idx="0">
                  <c:v>Ecart(%) Hebdo 2021-2019 : HA0 Nuit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34"/>
              <c:layout>
                <c:manualLayout>
                  <c:x val="0"/>
                  <c:y val="8.2111436950146624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9E-4B4B-A679-318F8B79D6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Global'!$A$359:$A$372</c:f>
              <c:strCache>
                <c:ptCount val="14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</c:strCache>
            </c:strRef>
          </c:cat>
          <c:val>
            <c:numRef>
              <c:f>'Cumul Global'!$C$359:$C$372</c:f>
              <c:numCache>
                <c:formatCode>##0.0</c:formatCode>
                <c:ptCount val="14"/>
                <c:pt idx="0">
                  <c:v>-99.734748010610005</c:v>
                </c:pt>
                <c:pt idx="1">
                  <c:v>-20.857988165679998</c:v>
                </c:pt>
                <c:pt idx="2">
                  <c:v>-12.006512006512001</c:v>
                </c:pt>
                <c:pt idx="3">
                  <c:v>-2.8004667444573998</c:v>
                </c:pt>
                <c:pt idx="4">
                  <c:v>1.14761476147615</c:v>
                </c:pt>
                <c:pt idx="5">
                  <c:v>1.7805232558139501</c:v>
                </c:pt>
                <c:pt idx="6">
                  <c:v>3.9127745128363798</c:v>
                </c:pt>
                <c:pt idx="7">
                  <c:v>5.1247652267239099</c:v>
                </c:pt>
                <c:pt idx="8">
                  <c:v>4.7405130630098098</c:v>
                </c:pt>
                <c:pt idx="9">
                  <c:v>3.1637586714315802</c:v>
                </c:pt>
                <c:pt idx="10">
                  <c:v>2.8846153846153801</c:v>
                </c:pt>
                <c:pt idx="11">
                  <c:v>2.8718388341191599</c:v>
                </c:pt>
                <c:pt idx="12">
                  <c:v>2.3708588475427899</c:v>
                </c:pt>
                <c:pt idx="13">
                  <c:v>-0.87757470264000004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9E-4B4B-A679-318F8B79D61A}"/>
            </c:ext>
          </c:extLst>
        </c:ser>
        <c:ser>
          <c:idx val="2"/>
          <c:order val="2"/>
          <c:tx>
            <c:strRef>
              <c:f>'Cumul Global'!$D$358</c:f>
              <c:strCache>
                <c:ptCount val="1"/>
                <c:pt idx="0">
                  <c:v>Ecart(%) Hebdo 2021-2020 : H 1Nuit+</c:v>
                </c:pt>
              </c:strCache>
            </c:strRef>
          </c:tx>
          <c:spPr>
            <a:ln w="2857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'Cumul Global'!$A$359:$A$372</c:f>
              <c:strCache>
                <c:ptCount val="14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</c:strCache>
            </c:strRef>
          </c:cat>
          <c:val>
            <c:numRef>
              <c:f>'Cumul Global'!$D$359:$D$372</c:f>
              <c:numCache>
                <c:formatCode>##0.0</c:formatCode>
                <c:ptCount val="14"/>
                <c:pt idx="0">
                  <c:v>-67.826086956522005</c:v>
                </c:pt>
                <c:pt idx="1">
                  <c:v>-28.586497890295</c:v>
                </c:pt>
                <c:pt idx="2">
                  <c:v>-24.957746478872998</c:v>
                </c:pt>
                <c:pt idx="3">
                  <c:v>-20.550601008143001</c:v>
                </c:pt>
                <c:pt idx="4">
                  <c:v>-19.271758436944999</c:v>
                </c:pt>
                <c:pt idx="5">
                  <c:v>-19.531996179560998</c:v>
                </c:pt>
                <c:pt idx="6">
                  <c:v>-17.632850241545999</c:v>
                </c:pt>
                <c:pt idx="7">
                  <c:v>-16.643184219796002</c:v>
                </c:pt>
                <c:pt idx="8">
                  <c:v>-14.731012658228</c:v>
                </c:pt>
                <c:pt idx="9">
                  <c:v>-15.989847715736</c:v>
                </c:pt>
                <c:pt idx="10">
                  <c:v>-16.413916146298</c:v>
                </c:pt>
                <c:pt idx="11">
                  <c:v>-11.810249477694001</c:v>
                </c:pt>
                <c:pt idx="12">
                  <c:v>-6.4473526233641998</c:v>
                </c:pt>
                <c:pt idx="13">
                  <c:v>-5.4837952090183002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9E-4B4B-A679-318F8B79D61A}"/>
            </c:ext>
          </c:extLst>
        </c:ser>
        <c:ser>
          <c:idx val="3"/>
          <c:order val="3"/>
          <c:tx>
            <c:strRef>
              <c:f>'Cumul Global'!$E$358</c:f>
              <c:strCache>
                <c:ptCount val="1"/>
                <c:pt idx="0">
                  <c:v>Ecart(%) Hebdo 2021-2019 : H 1Nuit+</c:v>
                </c:pt>
              </c:strCache>
            </c:strRef>
          </c:tx>
          <c:spPr>
            <a:ln w="28575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cat>
            <c:strRef>
              <c:f>'Cumul Global'!$A$359:$A$372</c:f>
              <c:strCache>
                <c:ptCount val="14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</c:strCache>
            </c:strRef>
          </c:cat>
          <c:val>
            <c:numRef>
              <c:f>'Cumul Global'!$E$359:$E$372</c:f>
              <c:numCache>
                <c:formatCode>##0.0</c:formatCode>
                <c:ptCount val="14"/>
                <c:pt idx="0">
                  <c:v>-76.582278481013006</c:v>
                </c:pt>
                <c:pt idx="1">
                  <c:v>-36.192271442036002</c:v>
                </c:pt>
                <c:pt idx="2">
                  <c:v>-29.709762532982001</c:v>
                </c:pt>
                <c:pt idx="3">
                  <c:v>-25.382374362709001</c:v>
                </c:pt>
                <c:pt idx="4">
                  <c:v>-21.162185602775001</c:v>
                </c:pt>
                <c:pt idx="5">
                  <c:v>-21.809744779582001</c:v>
                </c:pt>
                <c:pt idx="6">
                  <c:v>-19.764705882352999</c:v>
                </c:pt>
                <c:pt idx="7">
                  <c:v>-19.245862480804998</c:v>
                </c:pt>
                <c:pt idx="8">
                  <c:v>-18.360854415997999</c:v>
                </c:pt>
                <c:pt idx="9">
                  <c:v>-19.059910338268999</c:v>
                </c:pt>
                <c:pt idx="10">
                  <c:v>-19.963392312385999</c:v>
                </c:pt>
                <c:pt idx="11">
                  <c:v>-20.707182320442001</c:v>
                </c:pt>
                <c:pt idx="12">
                  <c:v>-20.659810609918001</c:v>
                </c:pt>
                <c:pt idx="13">
                  <c:v>-24.023031904852001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9E-4B4B-A679-318F8B79D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918512"/>
        <c:axId val="561919496"/>
      </c:lineChart>
      <c:catAx>
        <c:axId val="56191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56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1919496"/>
        <c:crosses val="autoZero"/>
        <c:auto val="1"/>
        <c:lblAlgn val="ctr"/>
        <c:lblOffset val="100"/>
        <c:noMultiLvlLbl val="0"/>
      </c:catAx>
      <c:valAx>
        <c:axId val="56191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1918512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08885845791"/>
          <c:y val="0.5359736435095851"/>
          <c:w val="0.34776441350628273"/>
          <c:h val="0.22456033900750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1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Ecarts Cumulés (N) 2019-2020-2021: </a:t>
            </a:r>
            <a:r>
              <a:rPr lang="fr-FR" sz="1100" b="1" i="0" baseline="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Cholécystectomies</a:t>
            </a:r>
            <a:r>
              <a:rPr lang="fr-FR" sz="11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(H. </a:t>
            </a:r>
            <a:r>
              <a:rPr lang="fr-FR" sz="1100" b="1" i="0" baseline="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nuit</a:t>
            </a:r>
            <a:r>
              <a:rPr lang="fr-FR" sz="11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0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5.4173225592230251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8684209417643022E-2"/>
          <c:y val="0.1408609200333529"/>
          <c:w val="0.9086267614606427"/>
          <c:h val="0.61548709575473259"/>
        </c:manualLayout>
      </c:layout>
      <c:lineChart>
        <c:grouping val="standard"/>
        <c:varyColors val="0"/>
        <c:ser>
          <c:idx val="0"/>
          <c:order val="0"/>
          <c:tx>
            <c:strRef>
              <c:f>'Cumul Global'!$B$299</c:f>
              <c:strCache>
                <c:ptCount val="1"/>
                <c:pt idx="0">
                  <c:v>Nb Séj. CUMUL 2019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0.12668629904408016"/>
                  <c:y val="-0.10108306628716904"/>
                </c:manualLayout>
              </c:layout>
              <c:tx>
                <c:rich>
                  <a:bodyPr/>
                  <a:lstStyle/>
                  <a:p>
                    <a:fld id="{AA60E046-7755-48BC-9646-6B74AF8D0B73}" type="VALUE">
                      <a:rPr lang="en-US">
                        <a:solidFill>
                          <a:srgbClr val="009900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33B-4963-A7D7-A17BBEA03319}"/>
                </c:ext>
              </c:extLst>
            </c:dLbl>
            <c:dLbl>
              <c:idx val="52"/>
              <c:layout>
                <c:manualLayout>
                  <c:x val="-9.5481267088804916E-2"/>
                  <c:y val="-7.686151917228627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3B-4963-A7D7-A17BBEA0331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Global'!$A$300:$A$352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Global'!$B$300:$B$352</c:f>
              <c:numCache>
                <c:formatCode>General</c:formatCode>
                <c:ptCount val="53"/>
                <c:pt idx="0">
                  <c:v>377</c:v>
                </c:pt>
                <c:pt idx="1">
                  <c:v>1352</c:v>
                </c:pt>
                <c:pt idx="2">
                  <c:v>2457</c:v>
                </c:pt>
                <c:pt idx="3">
                  <c:v>3428</c:v>
                </c:pt>
                <c:pt idx="4">
                  <c:v>4444</c:v>
                </c:pt>
                <c:pt idx="5">
                  <c:v>5504</c:v>
                </c:pt>
                <c:pt idx="6">
                  <c:v>6466</c:v>
                </c:pt>
                <c:pt idx="7">
                  <c:v>7454</c:v>
                </c:pt>
                <c:pt idx="8">
                  <c:v>8459</c:v>
                </c:pt>
                <c:pt idx="9">
                  <c:v>9514</c:v>
                </c:pt>
                <c:pt idx="10">
                  <c:v>10608</c:v>
                </c:pt>
                <c:pt idx="11">
                  <c:v>11665</c:v>
                </c:pt>
                <c:pt idx="12">
                  <c:v>12738</c:v>
                </c:pt>
                <c:pt idx="13">
                  <c:v>13788</c:v>
                </c:pt>
                <c:pt idx="14">
                  <c:v>14761</c:v>
                </c:pt>
                <c:pt idx="15">
                  <c:v>15650</c:v>
                </c:pt>
                <c:pt idx="16">
                  <c:v>16448</c:v>
                </c:pt>
                <c:pt idx="17">
                  <c:v>17302</c:v>
                </c:pt>
                <c:pt idx="18">
                  <c:v>18154</c:v>
                </c:pt>
                <c:pt idx="19">
                  <c:v>19181</c:v>
                </c:pt>
                <c:pt idx="20">
                  <c:v>20175</c:v>
                </c:pt>
                <c:pt idx="21">
                  <c:v>20951</c:v>
                </c:pt>
                <c:pt idx="22">
                  <c:v>22075</c:v>
                </c:pt>
                <c:pt idx="23">
                  <c:v>22941</c:v>
                </c:pt>
                <c:pt idx="24">
                  <c:v>24002</c:v>
                </c:pt>
                <c:pt idx="25">
                  <c:v>25018</c:v>
                </c:pt>
                <c:pt idx="26">
                  <c:v>26100</c:v>
                </c:pt>
                <c:pt idx="27">
                  <c:v>26938</c:v>
                </c:pt>
                <c:pt idx="28">
                  <c:v>27724</c:v>
                </c:pt>
                <c:pt idx="29">
                  <c:v>28433</c:v>
                </c:pt>
                <c:pt idx="30">
                  <c:v>29026</c:v>
                </c:pt>
                <c:pt idx="31">
                  <c:v>29531</c:v>
                </c:pt>
                <c:pt idx="32">
                  <c:v>29879</c:v>
                </c:pt>
                <c:pt idx="33">
                  <c:v>30421</c:v>
                </c:pt>
                <c:pt idx="34">
                  <c:v>31063</c:v>
                </c:pt>
                <c:pt idx="35">
                  <c:v>31876</c:v>
                </c:pt>
                <c:pt idx="36">
                  <c:v>32842</c:v>
                </c:pt>
                <c:pt idx="37">
                  <c:v>33859</c:v>
                </c:pt>
                <c:pt idx="38">
                  <c:v>34832</c:v>
                </c:pt>
                <c:pt idx="39">
                  <c:v>35835</c:v>
                </c:pt>
                <c:pt idx="40">
                  <c:v>36846</c:v>
                </c:pt>
                <c:pt idx="41">
                  <c:v>37888</c:v>
                </c:pt>
                <c:pt idx="42">
                  <c:v>38760</c:v>
                </c:pt>
                <c:pt idx="43">
                  <c:v>39446</c:v>
                </c:pt>
                <c:pt idx="44">
                  <c:v>40466</c:v>
                </c:pt>
                <c:pt idx="45">
                  <c:v>41233</c:v>
                </c:pt>
                <c:pt idx="46">
                  <c:v>42261</c:v>
                </c:pt>
                <c:pt idx="47">
                  <c:v>43310</c:v>
                </c:pt>
                <c:pt idx="48">
                  <c:v>44383</c:v>
                </c:pt>
                <c:pt idx="49">
                  <c:v>45515</c:v>
                </c:pt>
                <c:pt idx="50">
                  <c:v>46696</c:v>
                </c:pt>
                <c:pt idx="51">
                  <c:v>46949</c:v>
                </c:pt>
                <c:pt idx="52">
                  <c:v>47046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3B-4963-A7D7-A17BBEA03319}"/>
            </c:ext>
          </c:extLst>
        </c:ser>
        <c:ser>
          <c:idx val="1"/>
          <c:order val="1"/>
          <c:tx>
            <c:strRef>
              <c:f>'Cumul Global'!$C$299</c:f>
              <c:strCache>
                <c:ptCount val="1"/>
                <c:pt idx="0">
                  <c:v>Nb Séj. CUMUL 2020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7.7669902912621356E-3"/>
                  <c:y val="4.8640915593705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3B-4963-A7D7-A17BBEA03319}"/>
                </c:ext>
              </c:extLst>
            </c:dLbl>
            <c:dLbl>
              <c:idx val="52"/>
              <c:layout>
                <c:manualLayout>
                  <c:x val="-1.9417475728155338E-2"/>
                  <c:y val="6.866952789699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3B-4963-A7D7-A17BBEA0331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66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Global'!$A$300:$A$352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Global'!$C$300:$C$352</c:f>
              <c:numCache>
                <c:formatCode>General</c:formatCode>
                <c:ptCount val="53"/>
                <c:pt idx="0">
                  <c:v>215</c:v>
                </c:pt>
                <c:pt idx="1">
                  <c:v>1323</c:v>
                </c:pt>
                <c:pt idx="2">
                  <c:v>2401</c:v>
                </c:pt>
                <c:pt idx="3">
                  <c:v>3453</c:v>
                </c:pt>
                <c:pt idx="4">
                  <c:v>4578</c:v>
                </c:pt>
                <c:pt idx="5">
                  <c:v>5642</c:v>
                </c:pt>
                <c:pt idx="6">
                  <c:v>6785</c:v>
                </c:pt>
                <c:pt idx="7">
                  <c:v>7778</c:v>
                </c:pt>
                <c:pt idx="8">
                  <c:v>8747</c:v>
                </c:pt>
                <c:pt idx="9">
                  <c:v>9815</c:v>
                </c:pt>
                <c:pt idx="10">
                  <c:v>10874</c:v>
                </c:pt>
                <c:pt idx="11">
                  <c:v>11157</c:v>
                </c:pt>
                <c:pt idx="12">
                  <c:v>11272</c:v>
                </c:pt>
                <c:pt idx="13">
                  <c:v>11358</c:v>
                </c:pt>
                <c:pt idx="14">
                  <c:v>11461</c:v>
                </c:pt>
                <c:pt idx="15">
                  <c:v>11572</c:v>
                </c:pt>
                <c:pt idx="16">
                  <c:v>11757</c:v>
                </c:pt>
                <c:pt idx="17">
                  <c:v>11990</c:v>
                </c:pt>
                <c:pt idx="18">
                  <c:v>12276</c:v>
                </c:pt>
                <c:pt idx="19">
                  <c:v>12864</c:v>
                </c:pt>
                <c:pt idx="20">
                  <c:v>13447</c:v>
                </c:pt>
                <c:pt idx="21">
                  <c:v>14258</c:v>
                </c:pt>
                <c:pt idx="22">
                  <c:v>15033</c:v>
                </c:pt>
                <c:pt idx="23">
                  <c:v>16042</c:v>
                </c:pt>
                <c:pt idx="24">
                  <c:v>17056</c:v>
                </c:pt>
                <c:pt idx="25">
                  <c:v>18175</c:v>
                </c:pt>
                <c:pt idx="26">
                  <c:v>19290</c:v>
                </c:pt>
                <c:pt idx="27">
                  <c:v>20387</c:v>
                </c:pt>
                <c:pt idx="28">
                  <c:v>21092</c:v>
                </c:pt>
                <c:pt idx="29">
                  <c:v>22035</c:v>
                </c:pt>
                <c:pt idx="30">
                  <c:v>22860</c:v>
                </c:pt>
                <c:pt idx="31">
                  <c:v>23526</c:v>
                </c:pt>
                <c:pt idx="32">
                  <c:v>24123</c:v>
                </c:pt>
                <c:pt idx="33">
                  <c:v>24763</c:v>
                </c:pt>
                <c:pt idx="34">
                  <c:v>25535</c:v>
                </c:pt>
                <c:pt idx="35">
                  <c:v>26444</c:v>
                </c:pt>
                <c:pt idx="36">
                  <c:v>27518</c:v>
                </c:pt>
                <c:pt idx="37">
                  <c:v>28556</c:v>
                </c:pt>
                <c:pt idx="38">
                  <c:v>29524</c:v>
                </c:pt>
                <c:pt idx="39">
                  <c:v>30645</c:v>
                </c:pt>
                <c:pt idx="40">
                  <c:v>31818</c:v>
                </c:pt>
                <c:pt idx="41">
                  <c:v>32964</c:v>
                </c:pt>
                <c:pt idx="42">
                  <c:v>33953</c:v>
                </c:pt>
                <c:pt idx="43">
                  <c:v>34778</c:v>
                </c:pt>
                <c:pt idx="44">
                  <c:v>35760</c:v>
                </c:pt>
                <c:pt idx="45">
                  <c:v>36620</c:v>
                </c:pt>
                <c:pt idx="46">
                  <c:v>37620</c:v>
                </c:pt>
                <c:pt idx="47">
                  <c:v>38718</c:v>
                </c:pt>
                <c:pt idx="48">
                  <c:v>39800</c:v>
                </c:pt>
                <c:pt idx="49">
                  <c:v>40964</c:v>
                </c:pt>
                <c:pt idx="50">
                  <c:v>42219</c:v>
                </c:pt>
                <c:pt idx="51">
                  <c:v>42727</c:v>
                </c:pt>
                <c:pt idx="52">
                  <c:v>42987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33B-4963-A7D7-A17BBEA03319}"/>
            </c:ext>
          </c:extLst>
        </c:ser>
        <c:ser>
          <c:idx val="2"/>
          <c:order val="2"/>
          <c:tx>
            <c:strRef>
              <c:f>'Cumul Global'!$D$299</c:f>
              <c:strCache>
                <c:ptCount val="1"/>
                <c:pt idx="0">
                  <c:v>Nb Séj. CUMUL 2021</c:v>
                </c:pt>
              </c:strCache>
            </c:strRef>
          </c:tx>
          <c:spPr>
            <a:ln w="28575" cap="rnd">
              <a:solidFill>
                <a:srgbClr val="66FF33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3.7203776494230394E-2"/>
                  <c:y val="-7.626463992428123E-2"/>
                </c:manualLayout>
              </c:layout>
              <c:tx>
                <c:rich>
                  <a:bodyPr/>
                  <a:lstStyle/>
                  <a:p>
                    <a:fld id="{5F74F5E4-F2FA-4ECB-B134-6E7252B07BA4}" type="VALUE">
                      <a:rPr lang="en-US">
                        <a:solidFill>
                          <a:srgbClr val="00CC00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33B-4963-A7D7-A17BBEA0331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CC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Global'!$A$300:$A$352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Global'!$D$300:$D$352</c:f>
              <c:numCache>
                <c:formatCode>General</c:formatCode>
                <c:ptCount val="53"/>
                <c:pt idx="0">
                  <c:v>1</c:v>
                </c:pt>
                <c:pt idx="1">
                  <c:v>1070</c:v>
                </c:pt>
                <c:pt idx="2">
                  <c:v>2162</c:v>
                </c:pt>
                <c:pt idx="3">
                  <c:v>3332</c:v>
                </c:pt>
                <c:pt idx="4">
                  <c:v>4495</c:v>
                </c:pt>
                <c:pt idx="5">
                  <c:v>5602</c:v>
                </c:pt>
                <c:pt idx="6">
                  <c:v>6719</c:v>
                </c:pt>
                <c:pt idx="7">
                  <c:v>7836</c:v>
                </c:pt>
                <c:pt idx="8">
                  <c:v>8860</c:v>
                </c:pt>
                <c:pt idx="9">
                  <c:v>9815</c:v>
                </c:pt>
                <c:pt idx="10">
                  <c:v>10914</c:v>
                </c:pt>
                <c:pt idx="11">
                  <c:v>12000</c:v>
                </c:pt>
                <c:pt idx="12">
                  <c:v>13040</c:v>
                </c:pt>
                <c:pt idx="13">
                  <c:v>13667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33B-4963-A7D7-A17BBEA03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135816"/>
        <c:axId val="397128928"/>
      </c:lineChart>
      <c:catAx>
        <c:axId val="39713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240000" spcFirstLastPara="1" vertOverflow="ellipsis" wrap="square" anchor="ctr" anchorCtr="1"/>
          <a:lstStyle/>
          <a:p>
            <a:pPr>
              <a:defRPr sz="7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97128928"/>
        <c:crosses val="autoZero"/>
        <c:auto val="1"/>
        <c:lblAlgn val="ctr"/>
        <c:lblOffset val="100"/>
        <c:noMultiLvlLbl val="0"/>
      </c:catAx>
      <c:valAx>
        <c:axId val="39712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9713581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885243277174623E-2"/>
          <c:y val="0.1897940427641869"/>
          <c:w val="0.69458710919562017"/>
          <c:h val="5.1979993917069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1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Ecarts Cumulés (N) 2019-2020-2021: </a:t>
            </a:r>
            <a:r>
              <a:rPr lang="fr-FR" sz="1100" b="1" i="0" baseline="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Cholécystectomies</a:t>
            </a:r>
            <a:r>
              <a:rPr lang="fr-FR" sz="11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H. </a:t>
            </a:r>
            <a:r>
              <a:rPr lang="fr-FR" sz="1100" b="1" i="0" baseline="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1nuit +</a:t>
            </a:r>
            <a:r>
              <a:rPr lang="fr-FR" sz="11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0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2.6153604217526102E-2"/>
          <c:y val="1.7130620985010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436667034039097E-2"/>
          <c:y val="0.1532153713589321"/>
          <c:w val="0.9086267614606427"/>
          <c:h val="0.60659564675220745"/>
        </c:manualLayout>
      </c:layout>
      <c:lineChart>
        <c:grouping val="standard"/>
        <c:varyColors val="0"/>
        <c:ser>
          <c:idx val="0"/>
          <c:order val="0"/>
          <c:tx>
            <c:strRef>
              <c:f>'Cumul Global'!$B$183</c:f>
              <c:strCache>
                <c:ptCount val="1"/>
                <c:pt idx="0">
                  <c:v>Nb Séj. CUMUL 2019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0.10984109101447859"/>
                  <c:y val="-9.2764389219836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C0-4AC2-BE51-D2696E9DA528}"/>
                </c:ext>
              </c:extLst>
            </c:dLbl>
            <c:dLbl>
              <c:idx val="52"/>
              <c:layout>
                <c:manualLayout>
                  <c:x val="-5.6957928802589E-2"/>
                  <c:y val="-1.7167381974248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C0-4AC2-BE51-D2696E9DA52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Global'!$A$184:$A$236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Global'!$B$184:$B$236</c:f>
              <c:numCache>
                <c:formatCode>General</c:formatCode>
                <c:ptCount val="53"/>
                <c:pt idx="0">
                  <c:v>316</c:v>
                </c:pt>
                <c:pt idx="1">
                  <c:v>1061</c:v>
                </c:pt>
                <c:pt idx="2">
                  <c:v>1895</c:v>
                </c:pt>
                <c:pt idx="3">
                  <c:v>2746</c:v>
                </c:pt>
                <c:pt idx="4">
                  <c:v>3459</c:v>
                </c:pt>
                <c:pt idx="5">
                  <c:v>4310</c:v>
                </c:pt>
                <c:pt idx="6">
                  <c:v>5100</c:v>
                </c:pt>
                <c:pt idx="7">
                  <c:v>5861</c:v>
                </c:pt>
                <c:pt idx="8">
                  <c:v>6601</c:v>
                </c:pt>
                <c:pt idx="9">
                  <c:v>7361</c:v>
                </c:pt>
                <c:pt idx="10">
                  <c:v>8195</c:v>
                </c:pt>
                <c:pt idx="11">
                  <c:v>9050</c:v>
                </c:pt>
                <c:pt idx="12">
                  <c:v>9821</c:v>
                </c:pt>
                <c:pt idx="13">
                  <c:v>10594</c:v>
                </c:pt>
                <c:pt idx="14">
                  <c:v>11451</c:v>
                </c:pt>
                <c:pt idx="15">
                  <c:v>12186</c:v>
                </c:pt>
                <c:pt idx="16">
                  <c:v>12808</c:v>
                </c:pt>
                <c:pt idx="17">
                  <c:v>13480</c:v>
                </c:pt>
                <c:pt idx="18">
                  <c:v>14108</c:v>
                </c:pt>
                <c:pt idx="19">
                  <c:v>14833</c:v>
                </c:pt>
                <c:pt idx="20">
                  <c:v>15613</c:v>
                </c:pt>
                <c:pt idx="21">
                  <c:v>16263</c:v>
                </c:pt>
                <c:pt idx="22">
                  <c:v>17034</c:v>
                </c:pt>
                <c:pt idx="23">
                  <c:v>17647</c:v>
                </c:pt>
                <c:pt idx="24">
                  <c:v>18423</c:v>
                </c:pt>
                <c:pt idx="25">
                  <c:v>19204</c:v>
                </c:pt>
                <c:pt idx="26">
                  <c:v>20000</c:v>
                </c:pt>
                <c:pt idx="27">
                  <c:v>20688</c:v>
                </c:pt>
                <c:pt idx="28">
                  <c:v>21332</c:v>
                </c:pt>
                <c:pt idx="29">
                  <c:v>21941</c:v>
                </c:pt>
                <c:pt idx="30">
                  <c:v>22465</c:v>
                </c:pt>
                <c:pt idx="31">
                  <c:v>22953</c:v>
                </c:pt>
                <c:pt idx="32">
                  <c:v>23338</c:v>
                </c:pt>
                <c:pt idx="33">
                  <c:v>23815</c:v>
                </c:pt>
                <c:pt idx="34">
                  <c:v>24359</c:v>
                </c:pt>
                <c:pt idx="35">
                  <c:v>25018</c:v>
                </c:pt>
                <c:pt idx="36">
                  <c:v>25744</c:v>
                </c:pt>
                <c:pt idx="37">
                  <c:v>26447</c:v>
                </c:pt>
                <c:pt idx="38">
                  <c:v>27172</c:v>
                </c:pt>
                <c:pt idx="39">
                  <c:v>27960</c:v>
                </c:pt>
                <c:pt idx="40">
                  <c:v>28736</c:v>
                </c:pt>
                <c:pt idx="41">
                  <c:v>29512</c:v>
                </c:pt>
                <c:pt idx="42">
                  <c:v>30230</c:v>
                </c:pt>
                <c:pt idx="43">
                  <c:v>30811</c:v>
                </c:pt>
                <c:pt idx="44">
                  <c:v>31632</c:v>
                </c:pt>
                <c:pt idx="45">
                  <c:v>32287</c:v>
                </c:pt>
                <c:pt idx="46">
                  <c:v>33164</c:v>
                </c:pt>
                <c:pt idx="47">
                  <c:v>33996</c:v>
                </c:pt>
                <c:pt idx="48">
                  <c:v>34821</c:v>
                </c:pt>
                <c:pt idx="49">
                  <c:v>35661</c:v>
                </c:pt>
                <c:pt idx="50">
                  <c:v>36536</c:v>
                </c:pt>
                <c:pt idx="51">
                  <c:v>36840</c:v>
                </c:pt>
                <c:pt idx="52">
                  <c:v>36913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C0-4AC2-BE51-D2696E9DA528}"/>
            </c:ext>
          </c:extLst>
        </c:ser>
        <c:ser>
          <c:idx val="1"/>
          <c:order val="1"/>
          <c:tx>
            <c:strRef>
              <c:f>'Cumul Global'!$C$183</c:f>
              <c:strCache>
                <c:ptCount val="1"/>
                <c:pt idx="0">
                  <c:v>Nb Séj. CUMUL 2020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5.0009021034112568E-2"/>
                  <c:y val="3.6514326902386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C0-4AC2-BE51-D2696E9DA528}"/>
                </c:ext>
              </c:extLst>
            </c:dLbl>
            <c:dLbl>
              <c:idx val="52"/>
              <c:layout>
                <c:manualLayout>
                  <c:x val="-1.9417475728155338E-2"/>
                  <c:y val="6.866952789699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C0-4AC2-BE51-D2696E9DA52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66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Global'!$A$184:$A$236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Global'!$C$184:$C$236</c:f>
              <c:numCache>
                <c:formatCode>General</c:formatCode>
                <c:ptCount val="53"/>
                <c:pt idx="0">
                  <c:v>230</c:v>
                </c:pt>
                <c:pt idx="1">
                  <c:v>948</c:v>
                </c:pt>
                <c:pt idx="2">
                  <c:v>1775</c:v>
                </c:pt>
                <c:pt idx="3">
                  <c:v>2579</c:v>
                </c:pt>
                <c:pt idx="4">
                  <c:v>3378</c:v>
                </c:pt>
                <c:pt idx="5">
                  <c:v>4188</c:v>
                </c:pt>
                <c:pt idx="6">
                  <c:v>4968</c:v>
                </c:pt>
                <c:pt idx="7">
                  <c:v>5678</c:v>
                </c:pt>
                <c:pt idx="8">
                  <c:v>6320</c:v>
                </c:pt>
                <c:pt idx="9">
                  <c:v>7092</c:v>
                </c:pt>
                <c:pt idx="10">
                  <c:v>7847</c:v>
                </c:pt>
                <c:pt idx="11">
                  <c:v>8137</c:v>
                </c:pt>
                <c:pt idx="12">
                  <c:v>8329</c:v>
                </c:pt>
                <c:pt idx="13">
                  <c:v>8516</c:v>
                </c:pt>
                <c:pt idx="14">
                  <c:v>8693</c:v>
                </c:pt>
                <c:pt idx="15">
                  <c:v>8908</c:v>
                </c:pt>
                <c:pt idx="16">
                  <c:v>9202</c:v>
                </c:pt>
                <c:pt idx="17">
                  <c:v>9499</c:v>
                </c:pt>
                <c:pt idx="18">
                  <c:v>9844</c:v>
                </c:pt>
                <c:pt idx="19">
                  <c:v>10338</c:v>
                </c:pt>
                <c:pt idx="20">
                  <c:v>10821</c:v>
                </c:pt>
                <c:pt idx="21">
                  <c:v>11432</c:v>
                </c:pt>
                <c:pt idx="22">
                  <c:v>11974</c:v>
                </c:pt>
                <c:pt idx="23">
                  <c:v>12696</c:v>
                </c:pt>
                <c:pt idx="24">
                  <c:v>13453</c:v>
                </c:pt>
                <c:pt idx="25">
                  <c:v>14245</c:v>
                </c:pt>
                <c:pt idx="26">
                  <c:v>15040</c:v>
                </c:pt>
                <c:pt idx="27">
                  <c:v>15848</c:v>
                </c:pt>
                <c:pt idx="28">
                  <c:v>16484</c:v>
                </c:pt>
                <c:pt idx="29">
                  <c:v>17133</c:v>
                </c:pt>
                <c:pt idx="30">
                  <c:v>17767</c:v>
                </c:pt>
                <c:pt idx="31">
                  <c:v>18323</c:v>
                </c:pt>
                <c:pt idx="32">
                  <c:v>18795</c:v>
                </c:pt>
                <c:pt idx="33">
                  <c:v>19305</c:v>
                </c:pt>
                <c:pt idx="34">
                  <c:v>19877</c:v>
                </c:pt>
                <c:pt idx="35">
                  <c:v>20483</c:v>
                </c:pt>
                <c:pt idx="36">
                  <c:v>21176</c:v>
                </c:pt>
                <c:pt idx="37">
                  <c:v>21880</c:v>
                </c:pt>
                <c:pt idx="38">
                  <c:v>22678</c:v>
                </c:pt>
                <c:pt idx="39">
                  <c:v>23472</c:v>
                </c:pt>
                <c:pt idx="40">
                  <c:v>24285</c:v>
                </c:pt>
                <c:pt idx="41">
                  <c:v>25082</c:v>
                </c:pt>
                <c:pt idx="42">
                  <c:v>25763</c:v>
                </c:pt>
                <c:pt idx="43">
                  <c:v>26386</c:v>
                </c:pt>
                <c:pt idx="44">
                  <c:v>27057</c:v>
                </c:pt>
                <c:pt idx="45">
                  <c:v>27565</c:v>
                </c:pt>
                <c:pt idx="46">
                  <c:v>28200</c:v>
                </c:pt>
                <c:pt idx="47">
                  <c:v>28856</c:v>
                </c:pt>
                <c:pt idx="48">
                  <c:v>29515</c:v>
                </c:pt>
                <c:pt idx="49">
                  <c:v>30253</c:v>
                </c:pt>
                <c:pt idx="50">
                  <c:v>31108</c:v>
                </c:pt>
                <c:pt idx="51">
                  <c:v>31484</c:v>
                </c:pt>
                <c:pt idx="52">
                  <c:v>31689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FC0-4AC2-BE51-D2696E9DA528}"/>
            </c:ext>
          </c:extLst>
        </c:ser>
        <c:ser>
          <c:idx val="2"/>
          <c:order val="2"/>
          <c:tx>
            <c:strRef>
              <c:f>'Cumul Global'!$D$183</c:f>
              <c:strCache>
                <c:ptCount val="1"/>
                <c:pt idx="0">
                  <c:v>Nb Séj. CUMUL 2021</c:v>
                </c:pt>
              </c:strCache>
            </c:strRef>
          </c:tx>
          <c:spPr>
            <a:ln w="28575" cap="rnd">
              <a:solidFill>
                <a:srgbClr val="66FF33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3.8224366588702111E-2"/>
                  <c:y val="5.8751766197149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C0-4AC2-BE51-D2696E9DA52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CC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Global'!$A$184:$A$236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Global'!$D$184:$D$236</c:f>
              <c:numCache>
                <c:formatCode>General</c:formatCode>
                <c:ptCount val="53"/>
                <c:pt idx="0">
                  <c:v>74</c:v>
                </c:pt>
                <c:pt idx="1">
                  <c:v>677</c:v>
                </c:pt>
                <c:pt idx="2">
                  <c:v>1332</c:v>
                </c:pt>
                <c:pt idx="3">
                  <c:v>2049</c:v>
                </c:pt>
                <c:pt idx="4">
                  <c:v>2727</c:v>
                </c:pt>
                <c:pt idx="5">
                  <c:v>3370</c:v>
                </c:pt>
                <c:pt idx="6">
                  <c:v>4092</c:v>
                </c:pt>
                <c:pt idx="7">
                  <c:v>4733</c:v>
                </c:pt>
                <c:pt idx="8">
                  <c:v>5389</c:v>
                </c:pt>
                <c:pt idx="9">
                  <c:v>5958</c:v>
                </c:pt>
                <c:pt idx="10">
                  <c:v>6559</c:v>
                </c:pt>
                <c:pt idx="11">
                  <c:v>7176</c:v>
                </c:pt>
                <c:pt idx="12">
                  <c:v>7792</c:v>
                </c:pt>
                <c:pt idx="13">
                  <c:v>8049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FC0-4AC2-BE51-D2696E9DA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135816"/>
        <c:axId val="397128928"/>
      </c:lineChart>
      <c:catAx>
        <c:axId val="39713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240000" spcFirstLastPara="1" vertOverflow="ellipsis" wrap="square" anchor="ctr" anchorCtr="1"/>
          <a:lstStyle/>
          <a:p>
            <a:pPr>
              <a:defRPr sz="7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97128928"/>
        <c:crosses val="autoZero"/>
        <c:auto val="1"/>
        <c:lblAlgn val="ctr"/>
        <c:lblOffset val="100"/>
        <c:noMultiLvlLbl val="0"/>
      </c:catAx>
      <c:valAx>
        <c:axId val="397128928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9713581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62178191956178"/>
          <c:y val="0.18979396888693642"/>
          <c:w val="0.66095329063649311"/>
          <c:h val="5.1979993917069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>
                <a:solidFill>
                  <a:srgbClr val="00B050"/>
                </a:solidFill>
              </a:rPr>
              <a:t>Ecart </a:t>
            </a:r>
            <a:r>
              <a:rPr lang="fr-FR" sz="1600" b="1" dirty="0">
                <a:solidFill>
                  <a:srgbClr val="FF6600"/>
                </a:solidFill>
              </a:rPr>
              <a:t>hebdomadaires</a:t>
            </a:r>
            <a:r>
              <a:rPr lang="fr-FR" sz="1600" b="1" dirty="0">
                <a:solidFill>
                  <a:srgbClr val="00B050"/>
                </a:solidFill>
              </a:rPr>
              <a:t> 2019-2020 séjours : </a:t>
            </a:r>
            <a:r>
              <a:rPr lang="fr-FR" sz="1600" b="1" dirty="0" err="1">
                <a:solidFill>
                  <a:srgbClr val="00B050"/>
                </a:solidFill>
              </a:rPr>
              <a:t>Bnat</a:t>
            </a:r>
            <a:r>
              <a:rPr lang="fr-FR" sz="1600" b="1" dirty="0">
                <a:solidFill>
                  <a:srgbClr val="00B050"/>
                </a:solidFill>
              </a:rPr>
              <a:t> Cancer </a:t>
            </a:r>
            <a:r>
              <a:rPr lang="fr-FR" sz="1600" b="1" dirty="0">
                <a:solidFill>
                  <a:srgbClr val="FF6600"/>
                </a:solidFill>
              </a:rPr>
              <a:t>Sein</a:t>
            </a:r>
            <a:r>
              <a:rPr lang="fr-FR" sz="1600" b="1" dirty="0">
                <a:solidFill>
                  <a:srgbClr val="00B050"/>
                </a:solidFill>
              </a:rPr>
              <a:t> (H.</a:t>
            </a:r>
            <a:r>
              <a:rPr lang="fr-FR" sz="1600" b="1" dirty="0">
                <a:solidFill>
                  <a:srgbClr val="FF6600"/>
                </a:solidFill>
              </a:rPr>
              <a:t> 0 &amp; 1 nuit +</a:t>
            </a:r>
            <a:r>
              <a:rPr lang="fr-FR" sz="1600" b="1" dirty="0">
                <a:solidFill>
                  <a:srgbClr val="00B05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1.1482767289028631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4201212372321491E-2"/>
          <c:y val="9.8701350674086447E-2"/>
          <c:w val="0.85906594373323086"/>
          <c:h val="0.63514322597911455"/>
        </c:manualLayout>
      </c:layout>
      <c:areaChart>
        <c:grouping val="standard"/>
        <c:varyColors val="0"/>
        <c:ser>
          <c:idx val="0"/>
          <c:order val="0"/>
          <c:tx>
            <c:strRef>
              <c:f>'Cumul Année entière'!$B$7</c:f>
              <c:strCache>
                <c:ptCount val="1"/>
                <c:pt idx="0">
                  <c:v>Nb
Séj.
2019</c:v>
                </c:pt>
              </c:strCache>
            </c:strRef>
          </c:tx>
          <c:spPr>
            <a:solidFill>
              <a:srgbClr val="99FF99">
                <a:alpha val="81176"/>
              </a:srgbClr>
            </a:solidFill>
            <a:ln w="28575">
              <a:solidFill>
                <a:srgbClr val="00B050"/>
              </a:solidFill>
              <a:prstDash val="sysDash"/>
            </a:ln>
            <a:effectLst/>
          </c:spPr>
          <c:cat>
            <c:strRef>
              <c:f>'Cumul Année entière'!$A$8:$A$60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Année entière'!$B$8:$B$60</c:f>
              <c:numCache>
                <c:formatCode>General</c:formatCode>
                <c:ptCount val="53"/>
                <c:pt idx="0">
                  <c:v>682</c:v>
                </c:pt>
                <c:pt idx="1">
                  <c:v>1803</c:v>
                </c:pt>
                <c:pt idx="2">
                  <c:v>1726</c:v>
                </c:pt>
                <c:pt idx="3">
                  <c:v>1770</c:v>
                </c:pt>
                <c:pt idx="4">
                  <c:v>1642</c:v>
                </c:pt>
                <c:pt idx="5">
                  <c:v>1637</c:v>
                </c:pt>
                <c:pt idx="6">
                  <c:v>1540</c:v>
                </c:pt>
                <c:pt idx="7">
                  <c:v>1450</c:v>
                </c:pt>
                <c:pt idx="8">
                  <c:v>1506</c:v>
                </c:pt>
                <c:pt idx="9">
                  <c:v>1594</c:v>
                </c:pt>
                <c:pt idx="10">
                  <c:v>1586</c:v>
                </c:pt>
                <c:pt idx="11">
                  <c:v>1606</c:v>
                </c:pt>
                <c:pt idx="12">
                  <c:v>1699</c:v>
                </c:pt>
                <c:pt idx="13">
                  <c:v>1664</c:v>
                </c:pt>
                <c:pt idx="14">
                  <c:v>1543</c:v>
                </c:pt>
                <c:pt idx="15">
                  <c:v>1395</c:v>
                </c:pt>
                <c:pt idx="16">
                  <c:v>1263</c:v>
                </c:pt>
                <c:pt idx="17">
                  <c:v>1344</c:v>
                </c:pt>
                <c:pt idx="18">
                  <c:v>1387</c:v>
                </c:pt>
                <c:pt idx="19">
                  <c:v>1655</c:v>
                </c:pt>
                <c:pt idx="20">
                  <c:v>1722</c:v>
                </c:pt>
                <c:pt idx="21">
                  <c:v>1288</c:v>
                </c:pt>
                <c:pt idx="22">
                  <c:v>1632</c:v>
                </c:pt>
                <c:pt idx="23">
                  <c:v>1396</c:v>
                </c:pt>
                <c:pt idx="24">
                  <c:v>1723</c:v>
                </c:pt>
                <c:pt idx="25">
                  <c:v>1691</c:v>
                </c:pt>
                <c:pt idx="26">
                  <c:v>1736</c:v>
                </c:pt>
                <c:pt idx="27">
                  <c:v>1577</c:v>
                </c:pt>
                <c:pt idx="28">
                  <c:v>1518</c:v>
                </c:pt>
                <c:pt idx="29">
                  <c:v>1560</c:v>
                </c:pt>
                <c:pt idx="30">
                  <c:v>1483</c:v>
                </c:pt>
                <c:pt idx="31">
                  <c:v>1188</c:v>
                </c:pt>
                <c:pt idx="32">
                  <c:v>819</c:v>
                </c:pt>
                <c:pt idx="33">
                  <c:v>1167</c:v>
                </c:pt>
                <c:pt idx="34">
                  <c:v>1362</c:v>
                </c:pt>
                <c:pt idx="35">
                  <c:v>1614</c:v>
                </c:pt>
                <c:pt idx="36">
                  <c:v>1485</c:v>
                </c:pt>
                <c:pt idx="37">
                  <c:v>1473</c:v>
                </c:pt>
                <c:pt idx="38">
                  <c:v>1467</c:v>
                </c:pt>
                <c:pt idx="39">
                  <c:v>1477</c:v>
                </c:pt>
                <c:pt idx="40">
                  <c:v>1544</c:v>
                </c:pt>
                <c:pt idx="41">
                  <c:v>1609</c:v>
                </c:pt>
                <c:pt idx="42">
                  <c:v>1340</c:v>
                </c:pt>
                <c:pt idx="43">
                  <c:v>1069</c:v>
                </c:pt>
                <c:pt idx="44">
                  <c:v>1408</c:v>
                </c:pt>
                <c:pt idx="45">
                  <c:v>1403</c:v>
                </c:pt>
                <c:pt idx="46">
                  <c:v>1693</c:v>
                </c:pt>
                <c:pt idx="47">
                  <c:v>1622</c:v>
                </c:pt>
                <c:pt idx="48">
                  <c:v>1677</c:v>
                </c:pt>
                <c:pt idx="49">
                  <c:v>1799</c:v>
                </c:pt>
                <c:pt idx="50">
                  <c:v>1953</c:v>
                </c:pt>
                <c:pt idx="51">
                  <c:v>507</c:v>
                </c:pt>
                <c:pt idx="52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B-4DA0-A78D-7D58B643285B}"/>
            </c:ext>
          </c:extLst>
        </c:ser>
        <c:ser>
          <c:idx val="1"/>
          <c:order val="1"/>
          <c:tx>
            <c:strRef>
              <c:f>'Cumul Année entière'!$H$7</c:f>
              <c:strCache>
                <c:ptCount val="1"/>
                <c:pt idx="0">
                  <c:v>Nb
Séj.
2020</c:v>
                </c:pt>
              </c:strCache>
            </c:strRef>
          </c:tx>
          <c:spPr>
            <a:solidFill>
              <a:srgbClr val="000000">
                <a:alpha val="41961"/>
              </a:srgbClr>
            </a:solidFill>
            <a:ln w="28575">
              <a:solidFill>
                <a:srgbClr val="0070C0"/>
              </a:solidFill>
              <a:prstDash val="sysDash"/>
            </a:ln>
            <a:effectLst/>
          </c:spPr>
          <c:cat>
            <c:strRef>
              <c:f>'Cumul Année entière'!$A$8:$A$60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Année entière'!$H$8:$H$60</c:f>
              <c:numCache>
                <c:formatCode>General</c:formatCode>
                <c:ptCount val="53"/>
                <c:pt idx="0">
                  <c:v>461</c:v>
                </c:pt>
                <c:pt idx="1">
                  <c:v>1824</c:v>
                </c:pt>
                <c:pt idx="2">
                  <c:v>1720</c:v>
                </c:pt>
                <c:pt idx="3">
                  <c:v>1751</c:v>
                </c:pt>
                <c:pt idx="4">
                  <c:v>1621</c:v>
                </c:pt>
                <c:pt idx="5">
                  <c:v>1672</c:v>
                </c:pt>
                <c:pt idx="6">
                  <c:v>1671</c:v>
                </c:pt>
                <c:pt idx="7">
                  <c:v>1401</c:v>
                </c:pt>
                <c:pt idx="8">
                  <c:v>1392</c:v>
                </c:pt>
                <c:pt idx="9">
                  <c:v>1557</c:v>
                </c:pt>
                <c:pt idx="10">
                  <c:v>1690</c:v>
                </c:pt>
                <c:pt idx="11">
                  <c:v>1684</c:v>
                </c:pt>
                <c:pt idx="12">
                  <c:v>1724</c:v>
                </c:pt>
                <c:pt idx="13">
                  <c:v>1561</c:v>
                </c:pt>
                <c:pt idx="14">
                  <c:v>1433</c:v>
                </c:pt>
                <c:pt idx="15">
                  <c:v>1019</c:v>
                </c:pt>
                <c:pt idx="16">
                  <c:v>1118</c:v>
                </c:pt>
                <c:pt idx="17">
                  <c:v>1059</c:v>
                </c:pt>
                <c:pt idx="18">
                  <c:v>982</c:v>
                </c:pt>
                <c:pt idx="19">
                  <c:v>1085</c:v>
                </c:pt>
                <c:pt idx="20">
                  <c:v>872</c:v>
                </c:pt>
                <c:pt idx="21">
                  <c:v>1077</c:v>
                </c:pt>
                <c:pt idx="22">
                  <c:v>931</c:v>
                </c:pt>
                <c:pt idx="23">
                  <c:v>1224</c:v>
                </c:pt>
                <c:pt idx="24">
                  <c:v>1185</c:v>
                </c:pt>
                <c:pt idx="25">
                  <c:v>1327</c:v>
                </c:pt>
                <c:pt idx="26">
                  <c:v>1423</c:v>
                </c:pt>
                <c:pt idx="27">
                  <c:v>1473</c:v>
                </c:pt>
                <c:pt idx="28">
                  <c:v>1038</c:v>
                </c:pt>
                <c:pt idx="29">
                  <c:v>1452</c:v>
                </c:pt>
                <c:pt idx="30">
                  <c:v>1507</c:v>
                </c:pt>
                <c:pt idx="31">
                  <c:v>1270</c:v>
                </c:pt>
                <c:pt idx="32">
                  <c:v>1002</c:v>
                </c:pt>
                <c:pt idx="33">
                  <c:v>1128</c:v>
                </c:pt>
                <c:pt idx="34">
                  <c:v>1382</c:v>
                </c:pt>
                <c:pt idx="35">
                  <c:v>1626</c:v>
                </c:pt>
                <c:pt idx="36">
                  <c:v>1559</c:v>
                </c:pt>
                <c:pt idx="37">
                  <c:v>1480</c:v>
                </c:pt>
                <c:pt idx="38">
                  <c:v>1491</c:v>
                </c:pt>
                <c:pt idx="39">
                  <c:v>1581</c:v>
                </c:pt>
                <c:pt idx="40">
                  <c:v>1552</c:v>
                </c:pt>
                <c:pt idx="41">
                  <c:v>1639</c:v>
                </c:pt>
                <c:pt idx="42">
                  <c:v>1320</c:v>
                </c:pt>
                <c:pt idx="43">
                  <c:v>1298</c:v>
                </c:pt>
                <c:pt idx="44">
                  <c:v>1656</c:v>
                </c:pt>
                <c:pt idx="45">
                  <c:v>1368</c:v>
                </c:pt>
                <c:pt idx="46">
                  <c:v>1869</c:v>
                </c:pt>
                <c:pt idx="47">
                  <c:v>1835</c:v>
                </c:pt>
                <c:pt idx="48">
                  <c:v>1819</c:v>
                </c:pt>
                <c:pt idx="49">
                  <c:v>1870</c:v>
                </c:pt>
                <c:pt idx="50">
                  <c:v>2011</c:v>
                </c:pt>
                <c:pt idx="51">
                  <c:v>961</c:v>
                </c:pt>
                <c:pt idx="52">
                  <c:v>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1B-4DA0-A78D-7D58B6432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173872"/>
        <c:axId val="530180760"/>
      </c:areaChart>
      <c:lineChart>
        <c:grouping val="standard"/>
        <c:varyColors val="0"/>
        <c:ser>
          <c:idx val="2"/>
          <c:order val="2"/>
          <c:tx>
            <c:strRef>
              <c:f>'Cumul Année entière'!$T$7</c:f>
              <c:strCache>
                <c:ptCount val="1"/>
                <c:pt idx="0">
                  <c:v>% Diff Nb
Séj.
2020-2019</c:v>
                </c:pt>
              </c:strCache>
            </c:strRef>
          </c:tx>
          <c:spPr>
            <a:ln w="381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4999999999999998E-2"/>
                  <c:y val="-4.3264503441494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1B-4DA0-A78D-7D58B643285B}"/>
                </c:ext>
              </c:extLst>
            </c:dLbl>
            <c:dLbl>
              <c:idx val="13"/>
              <c:layout>
                <c:manualLayout>
                  <c:x val="-5.5E-2"/>
                  <c:y val="4.71976401179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1B-4DA0-A78D-7D58B643285B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1B-4DA0-A78D-7D58B643285B}"/>
                </c:ext>
              </c:extLst>
            </c:dLbl>
            <c:dLbl>
              <c:idx val="20"/>
              <c:layout>
                <c:manualLayout>
                  <c:x val="-9.1533180778032592E-3"/>
                  <c:y val="3.1765118210948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E5-44E5-9676-12352344A31E}"/>
                </c:ext>
              </c:extLst>
            </c:dLbl>
            <c:dLbl>
              <c:idx val="31"/>
              <c:layout>
                <c:manualLayout>
                  <c:x val="-3.2938076416337385E-2"/>
                  <c:y val="-3.2748544043568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1B-4DA0-A78D-7D58B643285B}"/>
                </c:ext>
              </c:extLst>
            </c:dLbl>
            <c:dLbl>
              <c:idx val="3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1B-4DA0-A78D-7D58B643285B}"/>
                </c:ext>
              </c:extLst>
            </c:dLbl>
            <c:dLbl>
              <c:idx val="3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1B-4DA0-A78D-7D58B643285B}"/>
                </c:ext>
              </c:extLst>
            </c:dLbl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1B-4DA0-A78D-7D58B643285B}"/>
                </c:ext>
              </c:extLst>
            </c:dLbl>
            <c:dLbl>
              <c:idx val="46"/>
              <c:layout>
                <c:manualLayout>
                  <c:x val="-1.4492753623188406E-2"/>
                  <c:y val="-4.2105270913159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1B-4DA0-A78D-7D58B643285B}"/>
                </c:ext>
              </c:extLst>
            </c:dLbl>
            <c:dLbl>
              <c:idx val="47"/>
              <c:layout>
                <c:manualLayout>
                  <c:x val="3.952569169960474E-3"/>
                  <c:y val="-4.678363434795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1B-4DA0-A78D-7D58B643285B}"/>
                </c:ext>
              </c:extLst>
            </c:dLbl>
            <c:numFmt formatCode="#,##0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Année entière'!$A$8:$A$60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Année entière'!$T$8:$T$60</c:f>
              <c:numCache>
                <c:formatCode>##0.0</c:formatCode>
                <c:ptCount val="53"/>
                <c:pt idx="0">
                  <c:v>-32.404692082110998</c:v>
                </c:pt>
                <c:pt idx="1">
                  <c:v>1.16472545757072</c:v>
                </c:pt>
                <c:pt idx="2">
                  <c:v>-0.34762456546929998</c:v>
                </c:pt>
                <c:pt idx="3">
                  <c:v>-1.0734463276835999</c:v>
                </c:pt>
                <c:pt idx="4">
                  <c:v>-1.2789281364189999</c:v>
                </c:pt>
                <c:pt idx="5">
                  <c:v>2.1380574221136199</c:v>
                </c:pt>
                <c:pt idx="6">
                  <c:v>8.5064935064935092</c:v>
                </c:pt>
                <c:pt idx="7">
                  <c:v>-3.3793103448276001</c:v>
                </c:pt>
                <c:pt idx="8">
                  <c:v>-7.5697211155378996</c:v>
                </c:pt>
                <c:pt idx="9">
                  <c:v>-2.3212045169384998</c:v>
                </c:pt>
                <c:pt idx="10">
                  <c:v>6.5573770491803298</c:v>
                </c:pt>
                <c:pt idx="11">
                  <c:v>4.8567870485678704</c:v>
                </c:pt>
                <c:pt idx="12">
                  <c:v>1.4714537963507901</c:v>
                </c:pt>
                <c:pt idx="13">
                  <c:v>-6.1899038461537996</c:v>
                </c:pt>
                <c:pt idx="14">
                  <c:v>-7.1289695398574002</c:v>
                </c:pt>
                <c:pt idx="15">
                  <c:v>-26.953405017921</c:v>
                </c:pt>
                <c:pt idx="16">
                  <c:v>-11.480601741884</c:v>
                </c:pt>
                <c:pt idx="17">
                  <c:v>-21.205357142857</c:v>
                </c:pt>
                <c:pt idx="18">
                  <c:v>-29.199711607786998</c:v>
                </c:pt>
                <c:pt idx="19">
                  <c:v>-34.441087613293</c:v>
                </c:pt>
                <c:pt idx="20">
                  <c:v>-49.361207897793001</c:v>
                </c:pt>
                <c:pt idx="21">
                  <c:v>-16.38198757764</c:v>
                </c:pt>
                <c:pt idx="22">
                  <c:v>-42.953431372548998</c:v>
                </c:pt>
                <c:pt idx="23">
                  <c:v>-12.320916905443999</c:v>
                </c:pt>
                <c:pt idx="24">
                  <c:v>-31.224608241439</c:v>
                </c:pt>
                <c:pt idx="25">
                  <c:v>-21.525724423418001</c:v>
                </c:pt>
                <c:pt idx="26">
                  <c:v>-18.029953917050999</c:v>
                </c:pt>
                <c:pt idx="27">
                  <c:v>-6.5948002536462003</c:v>
                </c:pt>
                <c:pt idx="28">
                  <c:v>-31.620553359683999</c:v>
                </c:pt>
                <c:pt idx="29">
                  <c:v>-6.9230769230769003</c:v>
                </c:pt>
                <c:pt idx="30">
                  <c:v>1.6183412002697199</c:v>
                </c:pt>
                <c:pt idx="31">
                  <c:v>6.9023569023568996</c:v>
                </c:pt>
                <c:pt idx="32">
                  <c:v>22.3443223443223</c:v>
                </c:pt>
                <c:pt idx="33">
                  <c:v>-3.3419023136247001</c:v>
                </c:pt>
                <c:pt idx="34">
                  <c:v>1.4684287812041099</c:v>
                </c:pt>
                <c:pt idx="35">
                  <c:v>0.74349442379181996</c:v>
                </c:pt>
                <c:pt idx="36">
                  <c:v>4.98316498316498</c:v>
                </c:pt>
                <c:pt idx="37">
                  <c:v>0.47522063815343002</c:v>
                </c:pt>
                <c:pt idx="38">
                  <c:v>1.6359918200409</c:v>
                </c:pt>
                <c:pt idx="39">
                  <c:v>7.0412999322951899</c:v>
                </c:pt>
                <c:pt idx="40">
                  <c:v>0.51813471502591002</c:v>
                </c:pt>
                <c:pt idx="41">
                  <c:v>1.8645121193287799</c:v>
                </c:pt>
                <c:pt idx="42">
                  <c:v>-1.4925373134327999</c:v>
                </c:pt>
                <c:pt idx="43">
                  <c:v>21.421889616464</c:v>
                </c:pt>
                <c:pt idx="44">
                  <c:v>17.613636363636399</c:v>
                </c:pt>
                <c:pt idx="45">
                  <c:v>-2.4946543121881999</c:v>
                </c:pt>
                <c:pt idx="46">
                  <c:v>10.3957471943296</c:v>
                </c:pt>
                <c:pt idx="47">
                  <c:v>13.1319358816276</c:v>
                </c:pt>
                <c:pt idx="48">
                  <c:v>8.4675014907573107</c:v>
                </c:pt>
                <c:pt idx="49">
                  <c:v>3.9466370205669801</c:v>
                </c:pt>
                <c:pt idx="50">
                  <c:v>2.96979006656426</c:v>
                </c:pt>
                <c:pt idx="51">
                  <c:v>89.546351084812599</c:v>
                </c:pt>
                <c:pt idx="52">
                  <c:v>202.92397660818699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61B-4DA0-A78D-7D58B6432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180104"/>
        <c:axId val="530172888"/>
      </c:lineChart>
      <c:catAx>
        <c:axId val="53017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44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760"/>
        <c:crosses val="autoZero"/>
        <c:auto val="1"/>
        <c:lblAlgn val="ctr"/>
        <c:lblOffset val="100"/>
        <c:noMultiLvlLbl val="0"/>
      </c:catAx>
      <c:valAx>
        <c:axId val="530180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73872"/>
        <c:crosses val="autoZero"/>
        <c:crossBetween val="between"/>
      </c:valAx>
      <c:valAx>
        <c:axId val="530172888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104"/>
        <c:crosses val="max"/>
        <c:crossBetween val="between"/>
      </c:valAx>
      <c:catAx>
        <c:axId val="530180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0172888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73906566121255"/>
          <c:y val="0.14997612991781117"/>
          <c:w val="0.2839303874077504"/>
          <c:h val="0.15226629202950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Ecarts </a:t>
            </a:r>
            <a:r>
              <a:rPr lang="fr-FR" sz="1200" b="1" i="0" baseline="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Cumulés</a:t>
            </a:r>
            <a:r>
              <a:rPr lang="fr-FR" sz="12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(N) </a:t>
            </a:r>
            <a:r>
              <a:rPr lang="fr-FR" sz="1200" b="1" i="0" baseline="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2019-2020-2021</a:t>
            </a:r>
            <a:r>
              <a:rPr lang="fr-FR" sz="12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Exérèse </a:t>
            </a:r>
            <a:r>
              <a:rPr lang="fr-FR" sz="1200" b="1" i="0" baseline="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Sein</a:t>
            </a:r>
            <a:r>
              <a:rPr lang="fr-FR" sz="12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(H. </a:t>
            </a:r>
            <a:r>
              <a:rPr lang="fr-FR" sz="1200" b="1" i="0" baseline="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nuit +)</a:t>
            </a:r>
            <a:endParaRPr lang="fr-FR" sz="1050" dirty="0">
              <a:solidFill>
                <a:srgbClr val="FF66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989570382649537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7133756338710086E-2"/>
          <c:y val="0.11645207439198856"/>
          <c:w val="0.9086267614606427"/>
          <c:h val="0.66852060874364949"/>
        </c:manualLayout>
      </c:layout>
      <c:lineChart>
        <c:grouping val="standard"/>
        <c:varyColors val="0"/>
        <c:ser>
          <c:idx val="0"/>
          <c:order val="0"/>
          <c:tx>
            <c:strRef>
              <c:f>'Cumul Année entière'!$B$121</c:f>
              <c:strCache>
                <c:ptCount val="1"/>
                <c:pt idx="0">
                  <c:v>Nb Séj. CUMUL 2019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7.5902748998480457E-2"/>
                  <c:y val="-8.47185100993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AB-4C8A-AF52-D9E1BAF09127}"/>
                </c:ext>
              </c:extLst>
            </c:dLbl>
            <c:dLbl>
              <c:idx val="52"/>
              <c:layout>
                <c:manualLayout>
                  <c:x val="-5.6957928802589E-2"/>
                  <c:y val="-1.7167381974248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AB-4C8A-AF52-D9E1BAF0912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Année entière'!$A$122:$A$174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Année entière'!$B$122:$B$174</c:f>
              <c:numCache>
                <c:formatCode>General</c:formatCode>
                <c:ptCount val="53"/>
                <c:pt idx="0">
                  <c:v>369</c:v>
                </c:pt>
                <c:pt idx="1">
                  <c:v>1467</c:v>
                </c:pt>
                <c:pt idx="2">
                  <c:v>2540</c:v>
                </c:pt>
                <c:pt idx="3">
                  <c:v>3656</c:v>
                </c:pt>
                <c:pt idx="4">
                  <c:v>4716</c:v>
                </c:pt>
                <c:pt idx="5">
                  <c:v>5715</c:v>
                </c:pt>
                <c:pt idx="6">
                  <c:v>6693</c:v>
                </c:pt>
                <c:pt idx="7">
                  <c:v>7621</c:v>
                </c:pt>
                <c:pt idx="8">
                  <c:v>8554</c:v>
                </c:pt>
                <c:pt idx="9">
                  <c:v>9520</c:v>
                </c:pt>
                <c:pt idx="10">
                  <c:v>10492</c:v>
                </c:pt>
                <c:pt idx="11">
                  <c:v>11489</c:v>
                </c:pt>
                <c:pt idx="12">
                  <c:v>12548</c:v>
                </c:pt>
                <c:pt idx="13">
                  <c:v>13557</c:v>
                </c:pt>
                <c:pt idx="14">
                  <c:v>14515</c:v>
                </c:pt>
                <c:pt idx="15">
                  <c:v>15352</c:v>
                </c:pt>
                <c:pt idx="16">
                  <c:v>16109</c:v>
                </c:pt>
                <c:pt idx="17">
                  <c:v>16954</c:v>
                </c:pt>
                <c:pt idx="18">
                  <c:v>17831</c:v>
                </c:pt>
                <c:pt idx="19">
                  <c:v>18821</c:v>
                </c:pt>
                <c:pt idx="20">
                  <c:v>19885</c:v>
                </c:pt>
                <c:pt idx="21">
                  <c:v>20699</c:v>
                </c:pt>
                <c:pt idx="22">
                  <c:v>21668</c:v>
                </c:pt>
                <c:pt idx="23">
                  <c:v>22503</c:v>
                </c:pt>
                <c:pt idx="24">
                  <c:v>23527</c:v>
                </c:pt>
                <c:pt idx="25">
                  <c:v>24535</c:v>
                </c:pt>
                <c:pt idx="26">
                  <c:v>25512</c:v>
                </c:pt>
                <c:pt idx="27">
                  <c:v>26460</c:v>
                </c:pt>
                <c:pt idx="28">
                  <c:v>27366</c:v>
                </c:pt>
                <c:pt idx="29">
                  <c:v>28296</c:v>
                </c:pt>
                <c:pt idx="30">
                  <c:v>29190</c:v>
                </c:pt>
                <c:pt idx="31">
                  <c:v>29894</c:v>
                </c:pt>
                <c:pt idx="32">
                  <c:v>30434</c:v>
                </c:pt>
                <c:pt idx="33">
                  <c:v>31096</c:v>
                </c:pt>
                <c:pt idx="34">
                  <c:v>31909</c:v>
                </c:pt>
                <c:pt idx="35">
                  <c:v>32873</c:v>
                </c:pt>
                <c:pt idx="36">
                  <c:v>33759</c:v>
                </c:pt>
                <c:pt idx="37">
                  <c:v>34658</c:v>
                </c:pt>
                <c:pt idx="38">
                  <c:v>35538</c:v>
                </c:pt>
                <c:pt idx="39">
                  <c:v>36435</c:v>
                </c:pt>
                <c:pt idx="40">
                  <c:v>37388</c:v>
                </c:pt>
                <c:pt idx="41">
                  <c:v>38363</c:v>
                </c:pt>
                <c:pt idx="42">
                  <c:v>39178</c:v>
                </c:pt>
                <c:pt idx="43">
                  <c:v>39869</c:v>
                </c:pt>
                <c:pt idx="44">
                  <c:v>40729</c:v>
                </c:pt>
                <c:pt idx="45">
                  <c:v>41593</c:v>
                </c:pt>
                <c:pt idx="46">
                  <c:v>42637</c:v>
                </c:pt>
                <c:pt idx="47">
                  <c:v>43644</c:v>
                </c:pt>
                <c:pt idx="48">
                  <c:v>44667</c:v>
                </c:pt>
                <c:pt idx="49">
                  <c:v>45784</c:v>
                </c:pt>
                <c:pt idx="50">
                  <c:v>46956</c:v>
                </c:pt>
                <c:pt idx="51">
                  <c:v>47276</c:v>
                </c:pt>
                <c:pt idx="52">
                  <c:v>47363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AB-4C8A-AF52-D9E1BAF09127}"/>
            </c:ext>
          </c:extLst>
        </c:ser>
        <c:ser>
          <c:idx val="1"/>
          <c:order val="1"/>
          <c:tx>
            <c:strRef>
              <c:f>'Cumul Année entière'!$C$121</c:f>
              <c:strCache>
                <c:ptCount val="1"/>
                <c:pt idx="0">
                  <c:v>Nb Séj. CUMUL 2020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9.9925777720407897E-3"/>
                  <c:y val="1.1524501621451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AB-4C8A-AF52-D9E1BAF09127}"/>
                </c:ext>
              </c:extLst>
            </c:dLbl>
            <c:dLbl>
              <c:idx val="52"/>
              <c:layout>
                <c:manualLayout>
                  <c:x val="-1.9417475728155338E-2"/>
                  <c:y val="6.866952789699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AB-4C8A-AF52-D9E1BAF0912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66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Année entière'!$A$122:$A$174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Année entière'!$C$122:$C$174</c:f>
              <c:numCache>
                <c:formatCode>General</c:formatCode>
                <c:ptCount val="53"/>
                <c:pt idx="0">
                  <c:v>262</c:v>
                </c:pt>
                <c:pt idx="1">
                  <c:v>1306</c:v>
                </c:pt>
                <c:pt idx="2">
                  <c:v>2344</c:v>
                </c:pt>
                <c:pt idx="3">
                  <c:v>3362</c:v>
                </c:pt>
                <c:pt idx="4">
                  <c:v>4337</c:v>
                </c:pt>
                <c:pt idx="5">
                  <c:v>5330</c:v>
                </c:pt>
                <c:pt idx="6">
                  <c:v>6312</c:v>
                </c:pt>
                <c:pt idx="7">
                  <c:v>7171</c:v>
                </c:pt>
                <c:pt idx="8">
                  <c:v>8015</c:v>
                </c:pt>
                <c:pt idx="9">
                  <c:v>8932</c:v>
                </c:pt>
                <c:pt idx="10">
                  <c:v>9910</c:v>
                </c:pt>
                <c:pt idx="11">
                  <c:v>10901</c:v>
                </c:pt>
                <c:pt idx="12">
                  <c:v>11876</c:v>
                </c:pt>
                <c:pt idx="13">
                  <c:v>12727</c:v>
                </c:pt>
                <c:pt idx="14">
                  <c:v>13529</c:v>
                </c:pt>
                <c:pt idx="15">
                  <c:v>14102</c:v>
                </c:pt>
                <c:pt idx="16">
                  <c:v>14720</c:v>
                </c:pt>
                <c:pt idx="17">
                  <c:v>15338</c:v>
                </c:pt>
                <c:pt idx="18">
                  <c:v>15919</c:v>
                </c:pt>
                <c:pt idx="19">
                  <c:v>16570</c:v>
                </c:pt>
                <c:pt idx="20">
                  <c:v>17104</c:v>
                </c:pt>
                <c:pt idx="21">
                  <c:v>17699</c:v>
                </c:pt>
                <c:pt idx="22">
                  <c:v>18253</c:v>
                </c:pt>
                <c:pt idx="23">
                  <c:v>18978</c:v>
                </c:pt>
                <c:pt idx="24">
                  <c:v>19641</c:v>
                </c:pt>
                <c:pt idx="25">
                  <c:v>20417</c:v>
                </c:pt>
                <c:pt idx="26">
                  <c:v>21233</c:v>
                </c:pt>
                <c:pt idx="27">
                  <c:v>22087</c:v>
                </c:pt>
                <c:pt idx="28">
                  <c:v>22708</c:v>
                </c:pt>
                <c:pt idx="29">
                  <c:v>23533</c:v>
                </c:pt>
                <c:pt idx="30">
                  <c:v>24421</c:v>
                </c:pt>
                <c:pt idx="31">
                  <c:v>25179</c:v>
                </c:pt>
                <c:pt idx="32">
                  <c:v>25763</c:v>
                </c:pt>
                <c:pt idx="33">
                  <c:v>26410</c:v>
                </c:pt>
                <c:pt idx="34">
                  <c:v>27217</c:v>
                </c:pt>
                <c:pt idx="35">
                  <c:v>28138</c:v>
                </c:pt>
                <c:pt idx="36">
                  <c:v>29094</c:v>
                </c:pt>
                <c:pt idx="37">
                  <c:v>29956</c:v>
                </c:pt>
                <c:pt idx="38">
                  <c:v>30810</c:v>
                </c:pt>
                <c:pt idx="39">
                  <c:v>31725</c:v>
                </c:pt>
                <c:pt idx="40">
                  <c:v>32605</c:v>
                </c:pt>
                <c:pt idx="41">
                  <c:v>33553</c:v>
                </c:pt>
                <c:pt idx="42">
                  <c:v>34345</c:v>
                </c:pt>
                <c:pt idx="43">
                  <c:v>35099</c:v>
                </c:pt>
                <c:pt idx="44">
                  <c:v>36012</c:v>
                </c:pt>
                <c:pt idx="45">
                  <c:v>36792</c:v>
                </c:pt>
                <c:pt idx="46">
                  <c:v>37767</c:v>
                </c:pt>
                <c:pt idx="47">
                  <c:v>38780</c:v>
                </c:pt>
                <c:pt idx="48">
                  <c:v>39811</c:v>
                </c:pt>
                <c:pt idx="49">
                  <c:v>40821</c:v>
                </c:pt>
                <c:pt idx="50">
                  <c:v>41941</c:v>
                </c:pt>
                <c:pt idx="51">
                  <c:v>42505</c:v>
                </c:pt>
                <c:pt idx="52">
                  <c:v>42745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3AB-4C8A-AF52-D9E1BAF09127}"/>
            </c:ext>
          </c:extLst>
        </c:ser>
        <c:ser>
          <c:idx val="2"/>
          <c:order val="2"/>
          <c:tx>
            <c:strRef>
              <c:f>'Cumul Année entière'!$D$121</c:f>
              <c:strCache>
                <c:ptCount val="1"/>
                <c:pt idx="0">
                  <c:v>Nb Séj. CUMUL 2021</c:v>
                </c:pt>
              </c:strCache>
            </c:strRef>
          </c:tx>
          <c:spPr>
            <a:ln w="28575" cap="rnd">
              <a:solidFill>
                <a:srgbClr val="99FF33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1.1321833126122434E-2"/>
                  <c:y val="4.9059825412772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AB-4C8A-AF52-D9E1BAF0912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CC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Année entière'!$A$122:$A$174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Année entière'!$D$122:$D$174</c:f>
              <c:numCache>
                <c:formatCode>General</c:formatCode>
                <c:ptCount val="53"/>
                <c:pt idx="0">
                  <c:v>77</c:v>
                </c:pt>
                <c:pt idx="1">
                  <c:v>1040</c:v>
                </c:pt>
                <c:pt idx="2">
                  <c:v>1983</c:v>
                </c:pt>
                <c:pt idx="3">
                  <c:v>2992</c:v>
                </c:pt>
                <c:pt idx="4">
                  <c:v>3958</c:v>
                </c:pt>
                <c:pt idx="5">
                  <c:v>4859</c:v>
                </c:pt>
                <c:pt idx="6">
                  <c:v>5736</c:v>
                </c:pt>
                <c:pt idx="7">
                  <c:v>6607</c:v>
                </c:pt>
                <c:pt idx="8">
                  <c:v>7463</c:v>
                </c:pt>
                <c:pt idx="9">
                  <c:v>8192</c:v>
                </c:pt>
                <c:pt idx="10">
                  <c:v>9040</c:v>
                </c:pt>
                <c:pt idx="11">
                  <c:v>9935</c:v>
                </c:pt>
                <c:pt idx="12">
                  <c:v>10777</c:v>
                </c:pt>
                <c:pt idx="13">
                  <c:v>11083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3AB-4C8A-AF52-D9E1BAF09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135816"/>
        <c:axId val="397128928"/>
      </c:lineChart>
      <c:catAx>
        <c:axId val="39713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240000" spcFirstLastPara="1" vertOverflow="ellipsis" wrap="square" anchor="ctr" anchorCtr="1"/>
          <a:lstStyle/>
          <a:p>
            <a:pPr>
              <a:defRPr sz="6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97128928"/>
        <c:crosses val="autoZero"/>
        <c:auto val="1"/>
        <c:lblAlgn val="ctr"/>
        <c:lblOffset val="100"/>
        <c:noMultiLvlLbl val="0"/>
      </c:catAx>
      <c:valAx>
        <c:axId val="39712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9713581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31480773641156"/>
          <c:y val="0.18979396888693642"/>
          <c:w val="0.61326025023571085"/>
          <c:h val="5.1979993917069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Ecarts </a:t>
            </a:r>
            <a:r>
              <a:rPr lang="fr-FR" sz="1200" b="1" i="0" baseline="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Cumulés</a:t>
            </a:r>
            <a:r>
              <a:rPr lang="fr-FR" sz="12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(N) </a:t>
            </a:r>
            <a:r>
              <a:rPr lang="fr-FR" sz="1200" b="1" i="0" baseline="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2019-2020-2021</a:t>
            </a:r>
            <a:r>
              <a:rPr lang="fr-FR" sz="12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Exérèse </a:t>
            </a:r>
            <a:r>
              <a:rPr lang="fr-FR" sz="1200" b="1" i="0" baseline="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Sein</a:t>
            </a:r>
            <a:r>
              <a:rPr lang="fr-FR" sz="12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(H. </a:t>
            </a:r>
            <a:r>
              <a:rPr lang="fr-FR" sz="1200" b="1" i="0" baseline="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nuit</a:t>
            </a:r>
            <a:r>
              <a:rPr lang="fr-FR" sz="12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05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4.712885154061625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7830371633961823E-2"/>
          <c:y val="0.12935126531129465"/>
          <c:w val="0.9086267614606427"/>
          <c:h val="0.66936945848478147"/>
        </c:manualLayout>
      </c:layout>
      <c:lineChart>
        <c:grouping val="standard"/>
        <c:varyColors val="0"/>
        <c:ser>
          <c:idx val="0"/>
          <c:order val="0"/>
          <c:tx>
            <c:strRef>
              <c:f>'Cumul Année entière'!$B$242</c:f>
              <c:strCache>
                <c:ptCount val="1"/>
                <c:pt idx="0">
                  <c:v>Nb Séj. CUMUL 2019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4.1438787153040592E-2"/>
                  <c:y val="9.3100041765423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6A-4308-BA91-46EB2756307C}"/>
                </c:ext>
              </c:extLst>
            </c:dLbl>
            <c:dLbl>
              <c:idx val="52"/>
              <c:layout>
                <c:manualLayout>
                  <c:x val="-5.6957928802589E-2"/>
                  <c:y val="-1.7167381974248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6A-4308-BA91-46EB275630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Année entière'!$A$243:$A$295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Année entière'!$B$243:$B$295</c:f>
              <c:numCache>
                <c:formatCode>General</c:formatCode>
                <c:ptCount val="53"/>
                <c:pt idx="0">
                  <c:v>313</c:v>
                </c:pt>
                <c:pt idx="1">
                  <c:v>1018</c:v>
                </c:pt>
                <c:pt idx="2">
                  <c:v>1671</c:v>
                </c:pt>
                <c:pt idx="3">
                  <c:v>2325</c:v>
                </c:pt>
                <c:pt idx="4">
                  <c:v>2907</c:v>
                </c:pt>
                <c:pt idx="5">
                  <c:v>3545</c:v>
                </c:pt>
                <c:pt idx="6">
                  <c:v>4107</c:v>
                </c:pt>
                <c:pt idx="7">
                  <c:v>4629</c:v>
                </c:pt>
                <c:pt idx="8">
                  <c:v>5202</c:v>
                </c:pt>
                <c:pt idx="9">
                  <c:v>5830</c:v>
                </c:pt>
                <c:pt idx="10">
                  <c:v>6444</c:v>
                </c:pt>
                <c:pt idx="11">
                  <c:v>7053</c:v>
                </c:pt>
                <c:pt idx="12">
                  <c:v>7693</c:v>
                </c:pt>
                <c:pt idx="13">
                  <c:v>8348</c:v>
                </c:pt>
                <c:pt idx="14">
                  <c:v>8933</c:v>
                </c:pt>
                <c:pt idx="15">
                  <c:v>9491</c:v>
                </c:pt>
                <c:pt idx="16">
                  <c:v>9997</c:v>
                </c:pt>
                <c:pt idx="17">
                  <c:v>10496</c:v>
                </c:pt>
                <c:pt idx="18">
                  <c:v>11006</c:v>
                </c:pt>
                <c:pt idx="19">
                  <c:v>11671</c:v>
                </c:pt>
                <c:pt idx="20">
                  <c:v>12329</c:v>
                </c:pt>
                <c:pt idx="21">
                  <c:v>12803</c:v>
                </c:pt>
                <c:pt idx="22">
                  <c:v>13466</c:v>
                </c:pt>
                <c:pt idx="23">
                  <c:v>14027</c:v>
                </c:pt>
                <c:pt idx="24">
                  <c:v>14726</c:v>
                </c:pt>
                <c:pt idx="25">
                  <c:v>15409</c:v>
                </c:pt>
                <c:pt idx="26">
                  <c:v>16168</c:v>
                </c:pt>
                <c:pt idx="27">
                  <c:v>16797</c:v>
                </c:pt>
                <c:pt idx="28">
                  <c:v>17409</c:v>
                </c:pt>
                <c:pt idx="29">
                  <c:v>18039</c:v>
                </c:pt>
                <c:pt idx="30">
                  <c:v>18628</c:v>
                </c:pt>
                <c:pt idx="31">
                  <c:v>19112</c:v>
                </c:pt>
                <c:pt idx="32">
                  <c:v>19391</c:v>
                </c:pt>
                <c:pt idx="33">
                  <c:v>19896</c:v>
                </c:pt>
                <c:pt idx="34">
                  <c:v>20445</c:v>
                </c:pt>
                <c:pt idx="35">
                  <c:v>21095</c:v>
                </c:pt>
                <c:pt idx="36">
                  <c:v>21694</c:v>
                </c:pt>
                <c:pt idx="37">
                  <c:v>22268</c:v>
                </c:pt>
                <c:pt idx="38">
                  <c:v>22855</c:v>
                </c:pt>
                <c:pt idx="39">
                  <c:v>23435</c:v>
                </c:pt>
                <c:pt idx="40">
                  <c:v>24026</c:v>
                </c:pt>
                <c:pt idx="41">
                  <c:v>24660</c:v>
                </c:pt>
                <c:pt idx="42">
                  <c:v>25185</c:v>
                </c:pt>
                <c:pt idx="43">
                  <c:v>25563</c:v>
                </c:pt>
                <c:pt idx="44">
                  <c:v>26111</c:v>
                </c:pt>
                <c:pt idx="45">
                  <c:v>26650</c:v>
                </c:pt>
                <c:pt idx="46">
                  <c:v>27299</c:v>
                </c:pt>
                <c:pt idx="47">
                  <c:v>27914</c:v>
                </c:pt>
                <c:pt idx="48">
                  <c:v>28568</c:v>
                </c:pt>
                <c:pt idx="49">
                  <c:v>29250</c:v>
                </c:pt>
                <c:pt idx="50">
                  <c:v>30031</c:v>
                </c:pt>
                <c:pt idx="51">
                  <c:v>30218</c:v>
                </c:pt>
                <c:pt idx="52">
                  <c:v>30302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6A-4308-BA91-46EB2756307C}"/>
            </c:ext>
          </c:extLst>
        </c:ser>
        <c:ser>
          <c:idx val="1"/>
          <c:order val="1"/>
          <c:tx>
            <c:strRef>
              <c:f>'Cumul Année entière'!$C$242</c:f>
              <c:strCache>
                <c:ptCount val="1"/>
                <c:pt idx="0">
                  <c:v>Nb Séj. CUMUL 2020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0.11806474692815479"/>
                  <c:y val="-1.8812543074633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6A-4308-BA91-46EB2756307C}"/>
                </c:ext>
              </c:extLst>
            </c:dLbl>
            <c:dLbl>
              <c:idx val="52"/>
              <c:layout>
                <c:manualLayout>
                  <c:x val="-1.9417475728155338E-2"/>
                  <c:y val="6.866952789699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6A-4308-BA91-46EB275630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66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Année entière'!$A$243:$A$295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Année entière'!$C$243:$C$295</c:f>
              <c:numCache>
                <c:formatCode>General</c:formatCode>
                <c:ptCount val="53"/>
                <c:pt idx="0">
                  <c:v>199</c:v>
                </c:pt>
                <c:pt idx="1">
                  <c:v>979</c:v>
                </c:pt>
                <c:pt idx="2">
                  <c:v>1661</c:v>
                </c:pt>
                <c:pt idx="3">
                  <c:v>2394</c:v>
                </c:pt>
                <c:pt idx="4">
                  <c:v>3040</c:v>
                </c:pt>
                <c:pt idx="5">
                  <c:v>3719</c:v>
                </c:pt>
                <c:pt idx="6">
                  <c:v>4408</c:v>
                </c:pt>
                <c:pt idx="7">
                  <c:v>4950</c:v>
                </c:pt>
                <c:pt idx="8">
                  <c:v>5498</c:v>
                </c:pt>
                <c:pt idx="9">
                  <c:v>6138</c:v>
                </c:pt>
                <c:pt idx="10">
                  <c:v>6850</c:v>
                </c:pt>
                <c:pt idx="11">
                  <c:v>7543</c:v>
                </c:pt>
                <c:pt idx="12">
                  <c:v>8292</c:v>
                </c:pt>
                <c:pt idx="13">
                  <c:v>9002</c:v>
                </c:pt>
                <c:pt idx="14">
                  <c:v>9633</c:v>
                </c:pt>
                <c:pt idx="15">
                  <c:v>10079</c:v>
                </c:pt>
                <c:pt idx="16">
                  <c:v>10579</c:v>
                </c:pt>
                <c:pt idx="17">
                  <c:v>11020</c:v>
                </c:pt>
                <c:pt idx="18">
                  <c:v>11421</c:v>
                </c:pt>
                <c:pt idx="19">
                  <c:v>11855</c:v>
                </c:pt>
                <c:pt idx="20">
                  <c:v>12193</c:v>
                </c:pt>
                <c:pt idx="21">
                  <c:v>12675</c:v>
                </c:pt>
                <c:pt idx="22">
                  <c:v>13052</c:v>
                </c:pt>
                <c:pt idx="23">
                  <c:v>13551</c:v>
                </c:pt>
                <c:pt idx="24">
                  <c:v>14073</c:v>
                </c:pt>
                <c:pt idx="25">
                  <c:v>14624</c:v>
                </c:pt>
                <c:pt idx="26">
                  <c:v>15231</c:v>
                </c:pt>
                <c:pt idx="27">
                  <c:v>15850</c:v>
                </c:pt>
                <c:pt idx="28">
                  <c:v>16267</c:v>
                </c:pt>
                <c:pt idx="29">
                  <c:v>16894</c:v>
                </c:pt>
                <c:pt idx="30">
                  <c:v>17513</c:v>
                </c:pt>
                <c:pt idx="31">
                  <c:v>18025</c:v>
                </c:pt>
                <c:pt idx="32">
                  <c:v>18443</c:v>
                </c:pt>
                <c:pt idx="33">
                  <c:v>18924</c:v>
                </c:pt>
                <c:pt idx="34">
                  <c:v>19499</c:v>
                </c:pt>
                <c:pt idx="35">
                  <c:v>20204</c:v>
                </c:pt>
                <c:pt idx="36">
                  <c:v>20807</c:v>
                </c:pt>
                <c:pt idx="37">
                  <c:v>21425</c:v>
                </c:pt>
                <c:pt idx="38">
                  <c:v>22062</c:v>
                </c:pt>
                <c:pt idx="39">
                  <c:v>22728</c:v>
                </c:pt>
                <c:pt idx="40">
                  <c:v>23400</c:v>
                </c:pt>
                <c:pt idx="41">
                  <c:v>24091</c:v>
                </c:pt>
                <c:pt idx="42">
                  <c:v>24619</c:v>
                </c:pt>
                <c:pt idx="43">
                  <c:v>25163</c:v>
                </c:pt>
                <c:pt idx="44">
                  <c:v>25906</c:v>
                </c:pt>
                <c:pt idx="45">
                  <c:v>26494</c:v>
                </c:pt>
                <c:pt idx="46">
                  <c:v>27388</c:v>
                </c:pt>
                <c:pt idx="47">
                  <c:v>28210</c:v>
                </c:pt>
                <c:pt idx="48">
                  <c:v>28998</c:v>
                </c:pt>
                <c:pt idx="49">
                  <c:v>29858</c:v>
                </c:pt>
                <c:pt idx="50">
                  <c:v>30749</c:v>
                </c:pt>
                <c:pt idx="51">
                  <c:v>31146</c:v>
                </c:pt>
                <c:pt idx="52">
                  <c:v>31424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16A-4308-BA91-46EB2756307C}"/>
            </c:ext>
          </c:extLst>
        </c:ser>
        <c:ser>
          <c:idx val="2"/>
          <c:order val="2"/>
          <c:tx>
            <c:strRef>
              <c:f>'Cumul Année entière'!$D$242</c:f>
              <c:strCache>
                <c:ptCount val="1"/>
                <c:pt idx="0">
                  <c:v>Nb Séj. CUMUL 2021</c:v>
                </c:pt>
              </c:strCache>
            </c:strRef>
          </c:tx>
          <c:spPr>
            <a:ln w="28575" cap="rnd">
              <a:solidFill>
                <a:srgbClr val="99FF33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6.2423660457077049E-2"/>
                  <c:y val="-7.632825036496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6A-4308-BA91-46EB275630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CC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Année entière'!$A$243:$A$295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Année entière'!$D$243:$D$295</c:f>
              <c:numCache>
                <c:formatCode>General</c:formatCode>
                <c:ptCount val="53"/>
                <c:pt idx="0">
                  <c:v>0</c:v>
                </c:pt>
                <c:pt idx="1">
                  <c:v>875</c:v>
                </c:pt>
                <c:pt idx="2">
                  <c:v>1639</c:v>
                </c:pt>
                <c:pt idx="3">
                  <c:v>2430</c:v>
                </c:pt>
                <c:pt idx="4">
                  <c:v>3128</c:v>
                </c:pt>
                <c:pt idx="5">
                  <c:v>3907</c:v>
                </c:pt>
                <c:pt idx="6">
                  <c:v>4690</c:v>
                </c:pt>
                <c:pt idx="7">
                  <c:v>5415</c:v>
                </c:pt>
                <c:pt idx="8">
                  <c:v>6089</c:v>
                </c:pt>
                <c:pt idx="9">
                  <c:v>6768</c:v>
                </c:pt>
                <c:pt idx="10">
                  <c:v>7523</c:v>
                </c:pt>
                <c:pt idx="11">
                  <c:v>8286</c:v>
                </c:pt>
                <c:pt idx="12">
                  <c:v>8995</c:v>
                </c:pt>
                <c:pt idx="13">
                  <c:v>9424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16A-4308-BA91-46EB27563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135816"/>
        <c:axId val="397128928"/>
      </c:lineChart>
      <c:catAx>
        <c:axId val="39713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240000" spcFirstLastPara="1" vertOverflow="ellipsis" wrap="square" anchor="ctr" anchorCtr="1"/>
          <a:lstStyle/>
          <a:p>
            <a:pPr>
              <a:defRPr sz="7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97128928"/>
        <c:crosses val="autoZero"/>
        <c:auto val="1"/>
        <c:lblAlgn val="ctr"/>
        <c:lblOffset val="100"/>
        <c:noMultiLvlLbl val="0"/>
      </c:catAx>
      <c:valAx>
        <c:axId val="397128928"/>
        <c:scaling>
          <c:orientation val="minMax"/>
          <c:max val="3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9713581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169986104678091"/>
          <c:y val="0.68244507458942505"/>
          <c:w val="0.61326025023571085"/>
          <c:h val="5.1979993917069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i="0" baseline="0" dirty="0">
                <a:solidFill>
                  <a:srgbClr val="00B050"/>
                </a:solidFill>
                <a:effectLst/>
              </a:rPr>
              <a:t>Ecarts 2020-2019 : Prothèses </a:t>
            </a:r>
            <a:r>
              <a:rPr lang="fr-FR" sz="1600" b="1" i="0" baseline="0" dirty="0">
                <a:solidFill>
                  <a:srgbClr val="FF6600"/>
                </a:solidFill>
                <a:effectLst/>
              </a:rPr>
              <a:t>Hanche</a:t>
            </a:r>
            <a:r>
              <a:rPr lang="fr-FR" sz="1600" b="1" i="0" baseline="0" dirty="0">
                <a:solidFill>
                  <a:srgbClr val="00B050"/>
                </a:solidFill>
                <a:effectLst/>
              </a:rPr>
              <a:t> (H. </a:t>
            </a:r>
            <a:r>
              <a:rPr lang="fr-FR" sz="1600" b="1" i="0" baseline="0" dirty="0">
                <a:solidFill>
                  <a:srgbClr val="FF6600"/>
                </a:solidFill>
                <a:effectLst/>
              </a:rPr>
              <a:t>0 &amp; 1 nuit +</a:t>
            </a:r>
            <a:r>
              <a:rPr lang="fr-FR" sz="1600" b="1" i="0" baseline="0" dirty="0">
                <a:solidFill>
                  <a:srgbClr val="00B050"/>
                </a:solidFill>
                <a:effectLst/>
              </a:rPr>
              <a:t>)</a:t>
            </a:r>
            <a:endParaRPr lang="fr-FR" sz="1600" dirty="0">
              <a:solidFill>
                <a:srgbClr val="00B050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fr-FR" sz="1600" b="1" i="0" baseline="0" dirty="0">
                <a:solidFill>
                  <a:srgbClr val="00B050"/>
                </a:solidFill>
                <a:effectLst/>
              </a:rPr>
              <a:t>)</a:t>
            </a:r>
            <a:endParaRPr lang="fr-FR" sz="1200" dirty="0">
              <a:solidFill>
                <a:srgbClr val="00B050"/>
              </a:solidFill>
              <a:effectLst/>
            </a:endParaRPr>
          </a:p>
        </c:rich>
      </c:tx>
      <c:layout>
        <c:manualLayout>
          <c:xMode val="edge"/>
          <c:yMode val="edge"/>
          <c:x val="2.7123632667303871E-3"/>
          <c:y val="2.614379084967320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994990676780131E-2"/>
          <c:y val="0.12252956615717153"/>
          <c:w val="0.8552908272731663"/>
          <c:h val="0.65137748957850861"/>
        </c:manualLayout>
      </c:layout>
      <c:areaChart>
        <c:grouping val="standard"/>
        <c:varyColors val="0"/>
        <c:ser>
          <c:idx val="0"/>
          <c:order val="0"/>
          <c:tx>
            <c:strRef>
              <c:f>'Cumul Global PTH'!$B$8</c:f>
              <c:strCache>
                <c:ptCount val="1"/>
                <c:pt idx="0">
                  <c:v>Nb Séj. 2019</c:v>
                </c:pt>
              </c:strCache>
            </c:strRef>
          </c:tx>
          <c:spPr>
            <a:solidFill>
              <a:srgbClr val="99FF99">
                <a:alpha val="81176"/>
              </a:srgbClr>
            </a:solidFill>
            <a:ln w="28575">
              <a:solidFill>
                <a:srgbClr val="00B050"/>
              </a:solidFill>
              <a:prstDash val="sysDash"/>
            </a:ln>
            <a:effectLst/>
          </c:spPr>
          <c:cat>
            <c:strRef>
              <c:f>'Cumul Global PTH'!$A$9:$A$61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 PTH'!$B$9:$B$61</c:f>
              <c:numCache>
                <c:formatCode>General</c:formatCode>
                <c:ptCount val="53"/>
                <c:pt idx="0">
                  <c:v>946</c:v>
                </c:pt>
                <c:pt idx="1">
                  <c:v>2952</c:v>
                </c:pt>
                <c:pt idx="2">
                  <c:v>3579</c:v>
                </c:pt>
                <c:pt idx="3">
                  <c:v>3416</c:v>
                </c:pt>
                <c:pt idx="4">
                  <c:v>3413</c:v>
                </c:pt>
                <c:pt idx="5">
                  <c:v>3464</c:v>
                </c:pt>
                <c:pt idx="6">
                  <c:v>3164</c:v>
                </c:pt>
                <c:pt idx="7">
                  <c:v>2950</c:v>
                </c:pt>
                <c:pt idx="8">
                  <c:v>3160</c:v>
                </c:pt>
                <c:pt idx="9">
                  <c:v>3345</c:v>
                </c:pt>
                <c:pt idx="10">
                  <c:v>3151</c:v>
                </c:pt>
                <c:pt idx="11">
                  <c:v>3324</c:v>
                </c:pt>
                <c:pt idx="12">
                  <c:v>3389</c:v>
                </c:pt>
                <c:pt idx="13">
                  <c:v>3263</c:v>
                </c:pt>
                <c:pt idx="14">
                  <c:v>3044</c:v>
                </c:pt>
                <c:pt idx="15">
                  <c:v>2863</c:v>
                </c:pt>
                <c:pt idx="16">
                  <c:v>2286</c:v>
                </c:pt>
                <c:pt idx="17">
                  <c:v>2607</c:v>
                </c:pt>
                <c:pt idx="18">
                  <c:v>2737</c:v>
                </c:pt>
                <c:pt idx="19">
                  <c:v>3157</c:v>
                </c:pt>
                <c:pt idx="20">
                  <c:v>3243</c:v>
                </c:pt>
                <c:pt idx="21">
                  <c:v>2729</c:v>
                </c:pt>
                <c:pt idx="22">
                  <c:v>2918</c:v>
                </c:pt>
                <c:pt idx="23">
                  <c:v>2458</c:v>
                </c:pt>
                <c:pt idx="24">
                  <c:v>3121</c:v>
                </c:pt>
                <c:pt idx="25">
                  <c:v>3049</c:v>
                </c:pt>
                <c:pt idx="26">
                  <c:v>2956</c:v>
                </c:pt>
                <c:pt idx="27">
                  <c:v>2566</c:v>
                </c:pt>
                <c:pt idx="28">
                  <c:v>2338</c:v>
                </c:pt>
                <c:pt idx="29">
                  <c:v>2203</c:v>
                </c:pt>
                <c:pt idx="30">
                  <c:v>1837</c:v>
                </c:pt>
                <c:pt idx="31">
                  <c:v>1557</c:v>
                </c:pt>
                <c:pt idx="32">
                  <c:v>1111</c:v>
                </c:pt>
                <c:pt idx="33">
                  <c:v>1512</c:v>
                </c:pt>
                <c:pt idx="34">
                  <c:v>1997</c:v>
                </c:pt>
                <c:pt idx="35">
                  <c:v>2660</c:v>
                </c:pt>
                <c:pt idx="36">
                  <c:v>3033</c:v>
                </c:pt>
                <c:pt idx="37">
                  <c:v>3176</c:v>
                </c:pt>
                <c:pt idx="38">
                  <c:v>3098</c:v>
                </c:pt>
                <c:pt idx="39">
                  <c:v>3236</c:v>
                </c:pt>
                <c:pt idx="40">
                  <c:v>3398</c:v>
                </c:pt>
                <c:pt idx="41">
                  <c:v>3450</c:v>
                </c:pt>
                <c:pt idx="42">
                  <c:v>3046</c:v>
                </c:pt>
                <c:pt idx="43">
                  <c:v>2542</c:v>
                </c:pt>
                <c:pt idx="44">
                  <c:v>3326</c:v>
                </c:pt>
                <c:pt idx="45">
                  <c:v>2533</c:v>
                </c:pt>
                <c:pt idx="46">
                  <c:v>3512</c:v>
                </c:pt>
                <c:pt idx="47">
                  <c:v>3663</c:v>
                </c:pt>
                <c:pt idx="48">
                  <c:v>3650</c:v>
                </c:pt>
                <c:pt idx="49">
                  <c:v>3355</c:v>
                </c:pt>
                <c:pt idx="50">
                  <c:v>3408</c:v>
                </c:pt>
                <c:pt idx="51">
                  <c:v>1570</c:v>
                </c:pt>
                <c:pt idx="52">
                  <c:v>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E7-41B7-AF19-3073AC4F9A73}"/>
            </c:ext>
          </c:extLst>
        </c:ser>
        <c:ser>
          <c:idx val="1"/>
          <c:order val="1"/>
          <c:tx>
            <c:strRef>
              <c:f>'Cumul Global PTH'!$C$8</c:f>
              <c:strCache>
                <c:ptCount val="1"/>
                <c:pt idx="0">
                  <c:v>Nb Séj. 2020</c:v>
                </c:pt>
              </c:strCache>
            </c:strRef>
          </c:tx>
          <c:spPr>
            <a:solidFill>
              <a:srgbClr val="000000">
                <a:alpha val="41961"/>
              </a:srgbClr>
            </a:solidFill>
            <a:ln w="28575">
              <a:solidFill>
                <a:srgbClr val="0070C0"/>
              </a:solidFill>
              <a:prstDash val="sysDash"/>
            </a:ln>
            <a:effectLst/>
          </c:spPr>
          <c:cat>
            <c:strRef>
              <c:f>'Cumul Global PTH'!$A$9:$A$61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 PTH'!$C$9:$C$61</c:f>
              <c:numCache>
                <c:formatCode>General</c:formatCode>
                <c:ptCount val="53"/>
                <c:pt idx="0">
                  <c:v>604</c:v>
                </c:pt>
                <c:pt idx="1">
                  <c:v>2870</c:v>
                </c:pt>
                <c:pt idx="2">
                  <c:v>3615</c:v>
                </c:pt>
                <c:pt idx="3">
                  <c:v>3618</c:v>
                </c:pt>
                <c:pt idx="4">
                  <c:v>3491</c:v>
                </c:pt>
                <c:pt idx="5">
                  <c:v>3400</c:v>
                </c:pt>
                <c:pt idx="6">
                  <c:v>3444</c:v>
                </c:pt>
                <c:pt idx="7">
                  <c:v>3152</c:v>
                </c:pt>
                <c:pt idx="8">
                  <c:v>2969</c:v>
                </c:pt>
                <c:pt idx="9">
                  <c:v>3131</c:v>
                </c:pt>
                <c:pt idx="10">
                  <c:v>3461</c:v>
                </c:pt>
                <c:pt idx="11">
                  <c:v>1963</c:v>
                </c:pt>
                <c:pt idx="12">
                  <c:v>673</c:v>
                </c:pt>
                <c:pt idx="13">
                  <c:v>642</c:v>
                </c:pt>
                <c:pt idx="14">
                  <c:v>631</c:v>
                </c:pt>
                <c:pt idx="15">
                  <c:v>590</c:v>
                </c:pt>
                <c:pt idx="16">
                  <c:v>724</c:v>
                </c:pt>
                <c:pt idx="17">
                  <c:v>659</c:v>
                </c:pt>
                <c:pt idx="18">
                  <c:v>751</c:v>
                </c:pt>
                <c:pt idx="19">
                  <c:v>1469</c:v>
                </c:pt>
                <c:pt idx="20">
                  <c:v>1708</c:v>
                </c:pt>
                <c:pt idx="21">
                  <c:v>2275</c:v>
                </c:pt>
                <c:pt idx="22">
                  <c:v>2098</c:v>
                </c:pt>
                <c:pt idx="23">
                  <c:v>2819</c:v>
                </c:pt>
                <c:pt idx="24">
                  <c:v>3015</c:v>
                </c:pt>
                <c:pt idx="25">
                  <c:v>3131</c:v>
                </c:pt>
                <c:pt idx="26">
                  <c:v>3254</c:v>
                </c:pt>
                <c:pt idx="27">
                  <c:v>3229</c:v>
                </c:pt>
                <c:pt idx="28">
                  <c:v>2409</c:v>
                </c:pt>
                <c:pt idx="29">
                  <c:v>2783</c:v>
                </c:pt>
                <c:pt idx="30">
                  <c:v>2606</c:v>
                </c:pt>
                <c:pt idx="31">
                  <c:v>1937</c:v>
                </c:pt>
                <c:pt idx="32">
                  <c:v>1613</c:v>
                </c:pt>
                <c:pt idx="33">
                  <c:v>1780</c:v>
                </c:pt>
                <c:pt idx="34">
                  <c:v>2236</c:v>
                </c:pt>
                <c:pt idx="35">
                  <c:v>2840</c:v>
                </c:pt>
                <c:pt idx="36">
                  <c:v>3307</c:v>
                </c:pt>
                <c:pt idx="37">
                  <c:v>3367</c:v>
                </c:pt>
                <c:pt idx="38">
                  <c:v>3458</c:v>
                </c:pt>
                <c:pt idx="39">
                  <c:v>3479</c:v>
                </c:pt>
                <c:pt idx="40">
                  <c:v>3615</c:v>
                </c:pt>
                <c:pt idx="41">
                  <c:v>3587</c:v>
                </c:pt>
                <c:pt idx="42">
                  <c:v>3111</c:v>
                </c:pt>
                <c:pt idx="43">
                  <c:v>2794</c:v>
                </c:pt>
                <c:pt idx="44">
                  <c:v>3043</c:v>
                </c:pt>
                <c:pt idx="45">
                  <c:v>2331</c:v>
                </c:pt>
                <c:pt idx="46">
                  <c:v>2736</c:v>
                </c:pt>
                <c:pt idx="47">
                  <c:v>2776</c:v>
                </c:pt>
                <c:pt idx="48">
                  <c:v>3042</c:v>
                </c:pt>
                <c:pt idx="49">
                  <c:v>3221</c:v>
                </c:pt>
                <c:pt idx="50">
                  <c:v>3059</c:v>
                </c:pt>
                <c:pt idx="51">
                  <c:v>1779</c:v>
                </c:pt>
                <c:pt idx="52">
                  <c:v>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E7-41B7-AF19-3073AC4F9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173872"/>
        <c:axId val="530180760"/>
      </c:areaChart>
      <c:lineChart>
        <c:grouping val="standard"/>
        <c:varyColors val="0"/>
        <c:ser>
          <c:idx val="2"/>
          <c:order val="2"/>
          <c:tx>
            <c:strRef>
              <c:f>'Cumul Global PTH'!$H$8</c:f>
              <c:strCache>
                <c:ptCount val="1"/>
                <c:pt idx="0">
                  <c:v>% Diff Nb Séj. 2020-2019</c:v>
                </c:pt>
              </c:strCache>
            </c:strRef>
          </c:tx>
          <c:spPr>
            <a:ln w="381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4999999999999998E-2"/>
                  <c:y val="-4.3264503441494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E7-41B7-AF19-3073AC4F9A73}"/>
                </c:ext>
              </c:extLst>
            </c:dLbl>
            <c:dLbl>
              <c:idx val="13"/>
              <c:layout>
                <c:manualLayout>
                  <c:x val="-8.7493564916876168E-2"/>
                  <c:y val="1.190365910143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E7-41B7-AF19-3073AC4F9A73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E7-41B7-AF19-3073AC4F9A73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E7-41B7-AF19-3073AC4F9A73}"/>
                </c:ext>
              </c:extLst>
            </c:dLbl>
            <c:dLbl>
              <c:idx val="3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B9-4DBD-B70C-8DA5ECD9C152}"/>
                </c:ext>
              </c:extLst>
            </c:dLbl>
            <c:dLbl>
              <c:idx val="43"/>
              <c:layout>
                <c:manualLayout>
                  <c:x val="-2.2232429479366596E-2"/>
                  <c:y val="-4.7058823529411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B9-4DBD-B70C-8DA5ECD9C152}"/>
                </c:ext>
              </c:extLst>
            </c:dLbl>
            <c:dLbl>
              <c:idx val="47"/>
              <c:layout>
                <c:manualLayout>
                  <c:x val="1.0261121298169197E-2"/>
                  <c:y val="4.3137254901960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B9-4DBD-B70C-8DA5ECD9C152}"/>
                </c:ext>
              </c:extLst>
            </c:dLbl>
            <c:numFmt formatCode="#,##0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Global PTH'!$A$9:$A$61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 PTH'!$H$9:$H$61</c:f>
              <c:numCache>
                <c:formatCode>##0.0</c:formatCode>
                <c:ptCount val="53"/>
                <c:pt idx="0">
                  <c:v>-36.152219873150003</c:v>
                </c:pt>
                <c:pt idx="1">
                  <c:v>-2.7777777777777999</c:v>
                </c:pt>
                <c:pt idx="2">
                  <c:v>1.00586756077117</c:v>
                </c:pt>
                <c:pt idx="3">
                  <c:v>5.9133489461358302</c:v>
                </c:pt>
                <c:pt idx="4">
                  <c:v>2.2853794315851199</c:v>
                </c:pt>
                <c:pt idx="5">
                  <c:v>-1.8475750577367001</c:v>
                </c:pt>
                <c:pt idx="6">
                  <c:v>8.8495575221239005</c:v>
                </c:pt>
                <c:pt idx="7">
                  <c:v>6.8474576271186498</c:v>
                </c:pt>
                <c:pt idx="8">
                  <c:v>-6.0443037974684</c:v>
                </c:pt>
                <c:pt idx="9">
                  <c:v>-6.3976083707024998</c:v>
                </c:pt>
                <c:pt idx="10">
                  <c:v>9.8381466201206003</c:v>
                </c:pt>
                <c:pt idx="11">
                  <c:v>-40.944645006016998</c:v>
                </c:pt>
                <c:pt idx="12">
                  <c:v>-80.141634700501996</c:v>
                </c:pt>
                <c:pt idx="13">
                  <c:v>-80.324854428440005</c:v>
                </c:pt>
                <c:pt idx="14">
                  <c:v>-79.270696452037001</c:v>
                </c:pt>
                <c:pt idx="15">
                  <c:v>-79.392245895913007</c:v>
                </c:pt>
                <c:pt idx="16">
                  <c:v>-68.328958880139993</c:v>
                </c:pt>
                <c:pt idx="17">
                  <c:v>-74.721902570004005</c:v>
                </c:pt>
                <c:pt idx="18">
                  <c:v>-72.561198392400001</c:v>
                </c:pt>
                <c:pt idx="19">
                  <c:v>-53.468482736775002</c:v>
                </c:pt>
                <c:pt idx="20">
                  <c:v>-47.332716620413002</c:v>
                </c:pt>
                <c:pt idx="21">
                  <c:v>-16.636130450715001</c:v>
                </c:pt>
                <c:pt idx="22">
                  <c:v>-28.101439342014999</c:v>
                </c:pt>
                <c:pt idx="23">
                  <c:v>14.686737184703</c:v>
                </c:pt>
                <c:pt idx="24">
                  <c:v>-3.3963473245754998</c:v>
                </c:pt>
                <c:pt idx="25">
                  <c:v>2.6894063627418801</c:v>
                </c:pt>
                <c:pt idx="26">
                  <c:v>10.0811907983762</c:v>
                </c:pt>
                <c:pt idx="27">
                  <c:v>25.837879968823099</c:v>
                </c:pt>
                <c:pt idx="28">
                  <c:v>3.03678357570573</c:v>
                </c:pt>
                <c:pt idx="29">
                  <c:v>26.3277349069451</c:v>
                </c:pt>
                <c:pt idx="30">
                  <c:v>41.861731083287999</c:v>
                </c:pt>
                <c:pt idx="31">
                  <c:v>24.405908798972401</c:v>
                </c:pt>
                <c:pt idx="32">
                  <c:v>45.1845184518452</c:v>
                </c:pt>
                <c:pt idx="33">
                  <c:v>17.7248677248677</c:v>
                </c:pt>
                <c:pt idx="34">
                  <c:v>11.9679519278918</c:v>
                </c:pt>
                <c:pt idx="35">
                  <c:v>6.7669172932330799</c:v>
                </c:pt>
                <c:pt idx="36">
                  <c:v>9.0339597757995396</c:v>
                </c:pt>
                <c:pt idx="37">
                  <c:v>6.0138539042821204</c:v>
                </c:pt>
                <c:pt idx="38">
                  <c:v>11.620400258231101</c:v>
                </c:pt>
                <c:pt idx="39">
                  <c:v>7.5092707045735496</c:v>
                </c:pt>
                <c:pt idx="40">
                  <c:v>6.3861094761624502</c:v>
                </c:pt>
                <c:pt idx="41">
                  <c:v>3.97101449275362</c:v>
                </c:pt>
                <c:pt idx="42">
                  <c:v>2.1339461588969102</c:v>
                </c:pt>
                <c:pt idx="43">
                  <c:v>9.9134539732494105</c:v>
                </c:pt>
                <c:pt idx="44">
                  <c:v>-8.5087191822007995</c:v>
                </c:pt>
                <c:pt idx="45">
                  <c:v>-7.9747335175681</c:v>
                </c:pt>
                <c:pt idx="46">
                  <c:v>-22.095671981776999</c:v>
                </c:pt>
                <c:pt idx="47">
                  <c:v>-24.215124215124</c:v>
                </c:pt>
                <c:pt idx="48">
                  <c:v>-16.657534246575</c:v>
                </c:pt>
                <c:pt idx="49">
                  <c:v>-3.9940387481371</c:v>
                </c:pt>
                <c:pt idx="50">
                  <c:v>-10.240610328638001</c:v>
                </c:pt>
                <c:pt idx="51">
                  <c:v>13.312101910828</c:v>
                </c:pt>
                <c:pt idx="52">
                  <c:v>79.828326180257505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DE7-41B7-AF19-3073AC4F9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180104"/>
        <c:axId val="530172888"/>
      </c:lineChart>
      <c:catAx>
        <c:axId val="53017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140000" spcFirstLastPara="1" vertOverflow="ellipsis" wrap="square" anchor="ctr" anchorCtr="1"/>
          <a:lstStyle/>
          <a:p>
            <a:pPr>
              <a:defRPr sz="7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760"/>
        <c:crosses val="autoZero"/>
        <c:auto val="1"/>
        <c:lblAlgn val="ctr"/>
        <c:lblOffset val="100"/>
        <c:noMultiLvlLbl val="0"/>
      </c:catAx>
      <c:valAx>
        <c:axId val="530180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73872"/>
        <c:crosses val="autoZero"/>
        <c:crossBetween val="between"/>
      </c:valAx>
      <c:valAx>
        <c:axId val="530172888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104"/>
        <c:crosses val="max"/>
        <c:crossBetween val="between"/>
      </c:valAx>
      <c:catAx>
        <c:axId val="530180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0172888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710710250682463"/>
          <c:y val="0.11101281457464872"/>
          <c:w val="0.64954886164270598"/>
          <c:h val="7.33009109155473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i="0" baseline="0" dirty="0">
                <a:solidFill>
                  <a:srgbClr val="00B050"/>
                </a:solidFill>
                <a:effectLst/>
              </a:rPr>
              <a:t>Ecarts (N et %) hebdomadaires 2020-2019 : </a:t>
            </a:r>
            <a:r>
              <a:rPr lang="fr-FR" sz="1600" b="1" i="0" baseline="0" dirty="0">
                <a:solidFill>
                  <a:srgbClr val="FF6600"/>
                </a:solidFill>
                <a:effectLst/>
              </a:rPr>
              <a:t>Chirurgie</a:t>
            </a:r>
            <a:r>
              <a:rPr lang="fr-FR" sz="1600" b="1" i="0" baseline="0" dirty="0">
                <a:solidFill>
                  <a:srgbClr val="00B050"/>
                </a:solidFill>
                <a:effectLst/>
              </a:rPr>
              <a:t> </a:t>
            </a:r>
            <a:r>
              <a:rPr lang="fr-FR" sz="1600" b="1" i="0" baseline="0" dirty="0">
                <a:solidFill>
                  <a:srgbClr val="FF6600"/>
                </a:solidFill>
                <a:effectLst/>
              </a:rPr>
              <a:t>Base Nat  </a:t>
            </a:r>
            <a:r>
              <a:rPr lang="fr-FR" sz="1600" b="1" i="0" baseline="0" dirty="0">
                <a:solidFill>
                  <a:srgbClr val="00B050"/>
                </a:solidFill>
                <a:effectLst/>
              </a:rPr>
              <a:t>(</a:t>
            </a:r>
            <a:r>
              <a:rPr lang="fr-FR" sz="1600" b="1" i="0" baseline="0" dirty="0" err="1">
                <a:solidFill>
                  <a:srgbClr val="00B050"/>
                </a:solidFill>
                <a:effectLst/>
              </a:rPr>
              <a:t>Hosp</a:t>
            </a:r>
            <a:r>
              <a:rPr lang="fr-FR" sz="1600" b="1" i="0" baseline="0" dirty="0">
                <a:solidFill>
                  <a:srgbClr val="00B050"/>
                </a:solidFill>
                <a:effectLst/>
              </a:rPr>
              <a:t>. </a:t>
            </a:r>
            <a:r>
              <a:rPr lang="fr-FR" sz="1600" b="1" i="0" baseline="0" dirty="0">
                <a:solidFill>
                  <a:srgbClr val="FF6600"/>
                </a:solidFill>
                <a:effectLst/>
              </a:rPr>
              <a:t>1nuit+</a:t>
            </a:r>
            <a:r>
              <a:rPr lang="fr-FR" sz="1600" b="1" i="0" baseline="0" dirty="0">
                <a:solidFill>
                  <a:srgbClr val="00B050"/>
                </a:solidFill>
                <a:effectLst/>
              </a:rPr>
              <a:t>) </a:t>
            </a:r>
            <a:endParaRPr lang="fr-FR" sz="1200" dirty="0">
              <a:solidFill>
                <a:srgbClr val="00B050"/>
              </a:solidFill>
              <a:effectLst/>
            </a:endParaRPr>
          </a:p>
        </c:rich>
      </c:tx>
      <c:layout>
        <c:manualLayout>
          <c:xMode val="edge"/>
          <c:yMode val="edge"/>
          <c:x val="2.712379702537183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5864267707972907E-2"/>
          <c:y val="0.11829869196937226"/>
          <c:w val="0.88151940327314748"/>
          <c:h val="0.72176132187448705"/>
        </c:manualLayout>
      </c:layout>
      <c:areaChart>
        <c:grouping val="standard"/>
        <c:varyColors val="0"/>
        <c:ser>
          <c:idx val="0"/>
          <c:order val="0"/>
          <c:tx>
            <c:strRef>
              <c:f>'CHIRURGIE HC'!$B$6</c:f>
              <c:strCache>
                <c:ptCount val="1"/>
                <c:pt idx="0">
                  <c:v>Nb Séj. 2019</c:v>
                </c:pt>
              </c:strCache>
            </c:strRef>
          </c:tx>
          <c:spPr>
            <a:solidFill>
              <a:srgbClr val="99FF99">
                <a:alpha val="81176"/>
              </a:srgbClr>
            </a:solidFill>
            <a:ln w="28575">
              <a:solidFill>
                <a:srgbClr val="00B050"/>
              </a:solidFill>
              <a:prstDash val="sysDash"/>
            </a:ln>
            <a:effectLst/>
          </c:spPr>
          <c:cat>
            <c:strRef>
              <c:f>'CHIRURGIE HC'!$A$7:$A$59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HC'!$B$7:$B$59</c:f>
              <c:numCache>
                <c:formatCode>General</c:formatCode>
                <c:ptCount val="53"/>
                <c:pt idx="0">
                  <c:v>21105</c:v>
                </c:pt>
                <c:pt idx="1">
                  <c:v>53853</c:v>
                </c:pt>
                <c:pt idx="2">
                  <c:v>59897</c:v>
                </c:pt>
                <c:pt idx="3">
                  <c:v>58852</c:v>
                </c:pt>
                <c:pt idx="4">
                  <c:v>57489</c:v>
                </c:pt>
                <c:pt idx="5">
                  <c:v>58699</c:v>
                </c:pt>
                <c:pt idx="6">
                  <c:v>55872</c:v>
                </c:pt>
                <c:pt idx="7">
                  <c:v>52909</c:v>
                </c:pt>
                <c:pt idx="8">
                  <c:v>53563</c:v>
                </c:pt>
                <c:pt idx="9">
                  <c:v>54952</c:v>
                </c:pt>
                <c:pt idx="10">
                  <c:v>56352</c:v>
                </c:pt>
                <c:pt idx="11">
                  <c:v>56660</c:v>
                </c:pt>
                <c:pt idx="12">
                  <c:v>57013</c:v>
                </c:pt>
                <c:pt idx="13">
                  <c:v>56805</c:v>
                </c:pt>
                <c:pt idx="14">
                  <c:v>54872</c:v>
                </c:pt>
                <c:pt idx="15">
                  <c:v>52042</c:v>
                </c:pt>
                <c:pt idx="16">
                  <c:v>42760</c:v>
                </c:pt>
                <c:pt idx="17">
                  <c:v>45855</c:v>
                </c:pt>
                <c:pt idx="18">
                  <c:v>46060</c:v>
                </c:pt>
                <c:pt idx="19">
                  <c:v>53748</c:v>
                </c:pt>
                <c:pt idx="20">
                  <c:v>55677</c:v>
                </c:pt>
                <c:pt idx="21">
                  <c:v>46023</c:v>
                </c:pt>
                <c:pt idx="22">
                  <c:v>53750</c:v>
                </c:pt>
                <c:pt idx="23">
                  <c:v>45592</c:v>
                </c:pt>
                <c:pt idx="24">
                  <c:v>54707</c:v>
                </c:pt>
                <c:pt idx="25">
                  <c:v>54638</c:v>
                </c:pt>
                <c:pt idx="26">
                  <c:v>53552</c:v>
                </c:pt>
                <c:pt idx="27">
                  <c:v>50248</c:v>
                </c:pt>
                <c:pt idx="28">
                  <c:v>46352</c:v>
                </c:pt>
                <c:pt idx="29">
                  <c:v>43236</c:v>
                </c:pt>
                <c:pt idx="30">
                  <c:v>38696</c:v>
                </c:pt>
                <c:pt idx="31">
                  <c:v>34543</c:v>
                </c:pt>
                <c:pt idx="32">
                  <c:v>27668</c:v>
                </c:pt>
                <c:pt idx="33">
                  <c:v>33600</c:v>
                </c:pt>
                <c:pt idx="34">
                  <c:v>39402</c:v>
                </c:pt>
                <c:pt idx="35">
                  <c:v>47525</c:v>
                </c:pt>
                <c:pt idx="36">
                  <c:v>52814</c:v>
                </c:pt>
                <c:pt idx="37">
                  <c:v>53462</c:v>
                </c:pt>
                <c:pt idx="38">
                  <c:v>53624</c:v>
                </c:pt>
                <c:pt idx="39">
                  <c:v>54679</c:v>
                </c:pt>
                <c:pt idx="40">
                  <c:v>56417</c:v>
                </c:pt>
                <c:pt idx="41">
                  <c:v>57903</c:v>
                </c:pt>
                <c:pt idx="42">
                  <c:v>52061</c:v>
                </c:pt>
                <c:pt idx="43">
                  <c:v>42237</c:v>
                </c:pt>
                <c:pt idx="44">
                  <c:v>54885</c:v>
                </c:pt>
                <c:pt idx="45">
                  <c:v>45375</c:v>
                </c:pt>
                <c:pt idx="46">
                  <c:v>55759</c:v>
                </c:pt>
                <c:pt idx="47">
                  <c:v>56744</c:v>
                </c:pt>
                <c:pt idx="48">
                  <c:v>55715</c:v>
                </c:pt>
                <c:pt idx="49">
                  <c:v>55401</c:v>
                </c:pt>
                <c:pt idx="50">
                  <c:v>56008</c:v>
                </c:pt>
                <c:pt idx="51">
                  <c:v>25709</c:v>
                </c:pt>
                <c:pt idx="52">
                  <c:v>8050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8-449F-AE3C-1217B5C3C0BA}"/>
            </c:ext>
          </c:extLst>
        </c:ser>
        <c:ser>
          <c:idx val="1"/>
          <c:order val="1"/>
          <c:tx>
            <c:strRef>
              <c:f>'CHIRURGIE HC'!$C$6</c:f>
              <c:strCache>
                <c:ptCount val="1"/>
                <c:pt idx="0">
                  <c:v>Nb Séj. 2020</c:v>
                </c:pt>
              </c:strCache>
            </c:strRef>
          </c:tx>
          <c:spPr>
            <a:solidFill>
              <a:srgbClr val="000000">
                <a:alpha val="41961"/>
              </a:srgbClr>
            </a:solidFill>
            <a:ln w="28575">
              <a:solidFill>
                <a:srgbClr val="0070C0"/>
              </a:solidFill>
              <a:prstDash val="sysDash"/>
            </a:ln>
            <a:effectLst/>
          </c:spPr>
          <c:cat>
            <c:strRef>
              <c:f>'CHIRURGIE HC'!$A$7:$A$59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HC'!$C$7:$C$59</c:f>
              <c:numCache>
                <c:formatCode>General</c:formatCode>
                <c:ptCount val="53"/>
                <c:pt idx="0">
                  <c:v>14026</c:v>
                </c:pt>
                <c:pt idx="1">
                  <c:v>51208</c:v>
                </c:pt>
                <c:pt idx="2">
                  <c:v>57984</c:v>
                </c:pt>
                <c:pt idx="3">
                  <c:v>57513</c:v>
                </c:pt>
                <c:pt idx="4">
                  <c:v>56555</c:v>
                </c:pt>
                <c:pt idx="5">
                  <c:v>57058</c:v>
                </c:pt>
                <c:pt idx="6">
                  <c:v>56493</c:v>
                </c:pt>
                <c:pt idx="7">
                  <c:v>52583</c:v>
                </c:pt>
                <c:pt idx="8">
                  <c:v>49534</c:v>
                </c:pt>
                <c:pt idx="9">
                  <c:v>52540</c:v>
                </c:pt>
                <c:pt idx="10">
                  <c:v>54797</c:v>
                </c:pt>
                <c:pt idx="11">
                  <c:v>33620</c:v>
                </c:pt>
                <c:pt idx="12">
                  <c:v>20912</c:v>
                </c:pt>
                <c:pt idx="13">
                  <c:v>18372</c:v>
                </c:pt>
                <c:pt idx="14">
                  <c:v>19108</c:v>
                </c:pt>
                <c:pt idx="15">
                  <c:v>17397</c:v>
                </c:pt>
                <c:pt idx="16">
                  <c:v>20601</c:v>
                </c:pt>
                <c:pt idx="17">
                  <c:v>21543</c:v>
                </c:pt>
                <c:pt idx="18">
                  <c:v>22894</c:v>
                </c:pt>
                <c:pt idx="19">
                  <c:v>30874</c:v>
                </c:pt>
                <c:pt idx="20">
                  <c:v>32098</c:v>
                </c:pt>
                <c:pt idx="21">
                  <c:v>39745</c:v>
                </c:pt>
                <c:pt idx="22">
                  <c:v>37066</c:v>
                </c:pt>
                <c:pt idx="23">
                  <c:v>45638</c:v>
                </c:pt>
                <c:pt idx="24">
                  <c:v>47476</c:v>
                </c:pt>
                <c:pt idx="25">
                  <c:v>49841</c:v>
                </c:pt>
                <c:pt idx="26">
                  <c:v>50914</c:v>
                </c:pt>
                <c:pt idx="27">
                  <c:v>50744</c:v>
                </c:pt>
                <c:pt idx="28">
                  <c:v>39052</c:v>
                </c:pt>
                <c:pt idx="29">
                  <c:v>45097</c:v>
                </c:pt>
                <c:pt idx="30">
                  <c:v>42587</c:v>
                </c:pt>
                <c:pt idx="31">
                  <c:v>36166</c:v>
                </c:pt>
                <c:pt idx="32">
                  <c:v>32638</c:v>
                </c:pt>
                <c:pt idx="33">
                  <c:v>34006</c:v>
                </c:pt>
                <c:pt idx="34">
                  <c:v>37997</c:v>
                </c:pt>
                <c:pt idx="35">
                  <c:v>44167</c:v>
                </c:pt>
                <c:pt idx="36">
                  <c:v>50522</c:v>
                </c:pt>
                <c:pt idx="37">
                  <c:v>52115</c:v>
                </c:pt>
                <c:pt idx="38">
                  <c:v>52616</c:v>
                </c:pt>
                <c:pt idx="39">
                  <c:v>53136</c:v>
                </c:pt>
                <c:pt idx="40">
                  <c:v>54665</c:v>
                </c:pt>
                <c:pt idx="41">
                  <c:v>55377</c:v>
                </c:pt>
                <c:pt idx="42">
                  <c:v>48062</c:v>
                </c:pt>
                <c:pt idx="43">
                  <c:v>42112</c:v>
                </c:pt>
                <c:pt idx="44">
                  <c:v>44501</c:v>
                </c:pt>
                <c:pt idx="45">
                  <c:v>37642</c:v>
                </c:pt>
                <c:pt idx="46">
                  <c:v>42173</c:v>
                </c:pt>
                <c:pt idx="47">
                  <c:v>43745</c:v>
                </c:pt>
                <c:pt idx="48">
                  <c:v>46085</c:v>
                </c:pt>
                <c:pt idx="49">
                  <c:v>48179</c:v>
                </c:pt>
                <c:pt idx="50">
                  <c:v>49090</c:v>
                </c:pt>
                <c:pt idx="51">
                  <c:v>29627</c:v>
                </c:pt>
                <c:pt idx="52">
                  <c:v>15272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58-449F-AE3C-1217B5C3C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173872"/>
        <c:axId val="530180760"/>
      </c:areaChart>
      <c:lineChart>
        <c:grouping val="standard"/>
        <c:varyColors val="0"/>
        <c:ser>
          <c:idx val="2"/>
          <c:order val="2"/>
          <c:tx>
            <c:strRef>
              <c:f>'CHIRURGIE HC'!$E$6</c:f>
              <c:strCache>
                <c:ptCount val="1"/>
                <c:pt idx="0">
                  <c:v>% Diff Nb Séj. 2020-2019</c:v>
                </c:pt>
              </c:strCache>
            </c:strRef>
          </c:tx>
          <c:spPr>
            <a:ln w="381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4999999999999998E-2"/>
                  <c:y val="-4.3264503441494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58-449F-AE3C-1217B5C3C0BA}"/>
                </c:ext>
              </c:extLst>
            </c:dLbl>
            <c:dLbl>
              <c:idx val="13"/>
              <c:layout>
                <c:manualLayout>
                  <c:x val="-7.2935688041219124E-2"/>
                  <c:y val="-2.4549063636558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58-449F-AE3C-1217B5C3C0BA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58-449F-AE3C-1217B5C3C0BA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58-449F-AE3C-1217B5C3C0BA}"/>
                </c:ext>
              </c:extLst>
            </c:dLbl>
            <c:dLbl>
              <c:idx val="44"/>
              <c:layout>
                <c:manualLayout>
                  <c:x val="-2.8398191365914167E-2"/>
                  <c:y val="8.3075049416868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27-4024-9128-A0DF74BE4161}"/>
                </c:ext>
              </c:extLst>
            </c:dLbl>
            <c:dLbl>
              <c:idx val="46"/>
              <c:layout>
                <c:manualLayout>
                  <c:x val="-1.4946416508375877E-3"/>
                  <c:y val="8.3075049416869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27-4024-9128-A0DF74BE4161}"/>
                </c:ext>
              </c:extLst>
            </c:dLbl>
            <c:dLbl>
              <c:idx val="50"/>
              <c:layout>
                <c:manualLayout>
                  <c:x val="-2.2419624762563817E-2"/>
                  <c:y val="7.9298910807011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27-4024-9128-A0DF74BE4161}"/>
                </c:ext>
              </c:extLst>
            </c:dLbl>
            <c:numFmt formatCode="#,##0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'CHIRURGIE HC'!$A$7:$A$59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HC'!$E$7:$E$59</c:f>
              <c:numCache>
                <c:formatCode>##0.0</c:formatCode>
                <c:ptCount val="53"/>
                <c:pt idx="0">
                  <c:v>-33.541814735845001</c:v>
                </c:pt>
                <c:pt idx="1">
                  <c:v>-4.9115183926614998</c:v>
                </c:pt>
                <c:pt idx="2">
                  <c:v>-3.1938160508874001</c:v>
                </c:pt>
                <c:pt idx="3">
                  <c:v>-2.2751988037789999</c:v>
                </c:pt>
                <c:pt idx="4">
                  <c:v>-1.6246586303467001</c:v>
                </c:pt>
                <c:pt idx="5">
                  <c:v>-2.7956183239919001</c:v>
                </c:pt>
                <c:pt idx="6">
                  <c:v>1.1114690721649501</c:v>
                </c:pt>
                <c:pt idx="7">
                  <c:v>-0.61615226143000001</c:v>
                </c:pt>
                <c:pt idx="8">
                  <c:v>-7.5219834587307997</c:v>
                </c:pt>
                <c:pt idx="9">
                  <c:v>-4.3892851943514</c:v>
                </c:pt>
                <c:pt idx="10">
                  <c:v>-2.7594406587166</c:v>
                </c:pt>
                <c:pt idx="11">
                  <c:v>-40.663607483233001</c:v>
                </c:pt>
                <c:pt idx="12">
                  <c:v>-63.320646168418001</c:v>
                </c:pt>
                <c:pt idx="13">
                  <c:v>-67.657776604172</c:v>
                </c:pt>
                <c:pt idx="14">
                  <c:v>-65.177139524712004</c:v>
                </c:pt>
                <c:pt idx="15">
                  <c:v>-66.571230928865006</c:v>
                </c:pt>
                <c:pt idx="16">
                  <c:v>-51.821796071093999</c:v>
                </c:pt>
                <c:pt idx="17">
                  <c:v>-53.019299967287999</c:v>
                </c:pt>
                <c:pt idx="18">
                  <c:v>-50.295267042987</c:v>
                </c:pt>
                <c:pt idx="19">
                  <c:v>-42.557862618144</c:v>
                </c:pt>
                <c:pt idx="20">
                  <c:v>-42.349623722543001</c:v>
                </c:pt>
                <c:pt idx="21">
                  <c:v>-13.641005584164001</c:v>
                </c:pt>
                <c:pt idx="22">
                  <c:v>-31.04</c:v>
                </c:pt>
                <c:pt idx="23">
                  <c:v>0.10089489384102</c:v>
                </c:pt>
                <c:pt idx="24">
                  <c:v>-13.217686950481999</c:v>
                </c:pt>
                <c:pt idx="25">
                  <c:v>-8.7796039386507996</c:v>
                </c:pt>
                <c:pt idx="26">
                  <c:v>-4.9260531819539999</c:v>
                </c:pt>
                <c:pt idx="27">
                  <c:v>0.98710396433688996</c:v>
                </c:pt>
                <c:pt idx="28">
                  <c:v>-15.749050742147</c:v>
                </c:pt>
                <c:pt idx="29">
                  <c:v>4.3042834674807997</c:v>
                </c:pt>
                <c:pt idx="30">
                  <c:v>10.055302873682001</c:v>
                </c:pt>
                <c:pt idx="31">
                  <c:v>4.6984917349390596</c:v>
                </c:pt>
                <c:pt idx="32">
                  <c:v>17.962989735434402</c:v>
                </c:pt>
                <c:pt idx="33">
                  <c:v>1.2083333333333299</c:v>
                </c:pt>
                <c:pt idx="34">
                  <c:v>-3.5658088421907999</c:v>
                </c:pt>
                <c:pt idx="35">
                  <c:v>-7.0657548658601002</c:v>
                </c:pt>
                <c:pt idx="36">
                  <c:v>-4.3397583973945997</c:v>
                </c:pt>
                <c:pt idx="37">
                  <c:v>-2.5195465938424002</c:v>
                </c:pt>
                <c:pt idx="38">
                  <c:v>-1.8797553334328001</c:v>
                </c:pt>
                <c:pt idx="39">
                  <c:v>-2.8219243219518</c:v>
                </c:pt>
                <c:pt idx="40">
                  <c:v>-3.1054469397522002</c:v>
                </c:pt>
                <c:pt idx="41">
                  <c:v>-4.3624682658929999</c:v>
                </c:pt>
                <c:pt idx="42">
                  <c:v>-7.6813737730738998</c:v>
                </c:pt>
                <c:pt idx="43">
                  <c:v>-0.29594904941170003</c:v>
                </c:pt>
                <c:pt idx="44">
                  <c:v>-18.919559078072002</c:v>
                </c:pt>
                <c:pt idx="45">
                  <c:v>-17.042424242424001</c:v>
                </c:pt>
                <c:pt idx="46">
                  <c:v>-24.365573270683001</c:v>
                </c:pt>
                <c:pt idx="47">
                  <c:v>-22.908148879176998</c:v>
                </c:pt>
                <c:pt idx="48">
                  <c:v>-17.284393789823</c:v>
                </c:pt>
                <c:pt idx="49">
                  <c:v>-13.035865778595999</c:v>
                </c:pt>
                <c:pt idx="50">
                  <c:v>-12.351806884730999</c:v>
                </c:pt>
                <c:pt idx="51">
                  <c:v>15.2397992920767</c:v>
                </c:pt>
                <c:pt idx="52">
                  <c:v>89.714285714285694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758-449F-AE3C-1217B5C3C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180104"/>
        <c:axId val="530172888"/>
      </c:lineChart>
      <c:catAx>
        <c:axId val="53017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760"/>
        <c:crosses val="autoZero"/>
        <c:auto val="1"/>
        <c:lblAlgn val="ctr"/>
        <c:lblOffset val="100"/>
        <c:noMultiLvlLbl val="0"/>
      </c:catAx>
      <c:valAx>
        <c:axId val="530180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73872"/>
        <c:crosses val="autoZero"/>
        <c:crossBetween val="between"/>
      </c:valAx>
      <c:valAx>
        <c:axId val="530172888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104"/>
        <c:crosses val="max"/>
        <c:crossBetween val="between"/>
      </c:valAx>
      <c:catAx>
        <c:axId val="530180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0172888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488966720097158"/>
          <c:y val="0.12132376552974174"/>
          <c:w val="0.51598489823491056"/>
          <c:h val="7.0582571960713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i="0" baseline="0" dirty="0">
                <a:solidFill>
                  <a:srgbClr val="00B050"/>
                </a:solidFill>
                <a:effectLst/>
              </a:rPr>
              <a:t>Ecarts 2020-2019 : Prothèses  </a:t>
            </a:r>
            <a:r>
              <a:rPr lang="fr-FR" sz="1600" b="1" i="0" baseline="0" dirty="0">
                <a:solidFill>
                  <a:srgbClr val="FF6600"/>
                </a:solidFill>
                <a:effectLst/>
              </a:rPr>
              <a:t>Genou</a:t>
            </a:r>
            <a:r>
              <a:rPr lang="fr-FR" sz="1600" b="1" i="0" baseline="0" dirty="0">
                <a:solidFill>
                  <a:srgbClr val="00B050"/>
                </a:solidFill>
                <a:effectLst/>
              </a:rPr>
              <a:t> (H. </a:t>
            </a:r>
            <a:r>
              <a:rPr lang="fr-FR" sz="1600" b="1" i="0" baseline="0" dirty="0">
                <a:solidFill>
                  <a:srgbClr val="FF6600"/>
                </a:solidFill>
                <a:effectLst/>
              </a:rPr>
              <a:t>0 &amp; 1 nuit</a:t>
            </a:r>
            <a:r>
              <a:rPr lang="fr-FR" sz="1600" b="1" i="0" baseline="0" dirty="0">
                <a:solidFill>
                  <a:srgbClr val="00B050"/>
                </a:solidFill>
                <a:effectLst/>
              </a:rPr>
              <a:t>)</a:t>
            </a:r>
            <a:endParaRPr lang="fr-FR" sz="1200" dirty="0">
              <a:solidFill>
                <a:srgbClr val="00B050"/>
              </a:solidFill>
              <a:effectLst/>
            </a:endParaRPr>
          </a:p>
        </c:rich>
      </c:tx>
      <c:layout>
        <c:manualLayout>
          <c:xMode val="edge"/>
          <c:yMode val="edge"/>
          <c:x val="2.712379702537183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5944452983568051E-2"/>
          <c:y val="0.16293279403661967"/>
          <c:w val="0.84166226580062209"/>
          <c:h val="0.61528652841884435"/>
        </c:manualLayout>
      </c:layout>
      <c:areaChart>
        <c:grouping val="standard"/>
        <c:varyColors val="0"/>
        <c:ser>
          <c:idx val="0"/>
          <c:order val="0"/>
          <c:tx>
            <c:strRef>
              <c:f>'Cumul Global PTG'!$B$8</c:f>
              <c:strCache>
                <c:ptCount val="1"/>
                <c:pt idx="0">
                  <c:v>Nb Séj. 2019</c:v>
                </c:pt>
              </c:strCache>
            </c:strRef>
          </c:tx>
          <c:spPr>
            <a:solidFill>
              <a:srgbClr val="99FF99">
                <a:alpha val="81176"/>
              </a:srgbClr>
            </a:solidFill>
            <a:ln w="28575">
              <a:solidFill>
                <a:srgbClr val="00B050"/>
              </a:solidFill>
              <a:prstDash val="sysDash"/>
            </a:ln>
            <a:effectLst/>
          </c:spPr>
          <c:cat>
            <c:strRef>
              <c:f>'Cumul Global PTG'!$A$9:$A$61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 PTG'!$B$9:$B$61</c:f>
              <c:numCache>
                <c:formatCode>General</c:formatCode>
                <c:ptCount val="53"/>
                <c:pt idx="0">
                  <c:v>343</c:v>
                </c:pt>
                <c:pt idx="1">
                  <c:v>2294</c:v>
                </c:pt>
                <c:pt idx="2">
                  <c:v>3407</c:v>
                </c:pt>
                <c:pt idx="3">
                  <c:v>3215</c:v>
                </c:pt>
                <c:pt idx="4">
                  <c:v>3183</c:v>
                </c:pt>
                <c:pt idx="5">
                  <c:v>3066</c:v>
                </c:pt>
                <c:pt idx="6">
                  <c:v>2763</c:v>
                </c:pt>
                <c:pt idx="7">
                  <c:v>2421</c:v>
                </c:pt>
                <c:pt idx="8">
                  <c:v>2399</c:v>
                </c:pt>
                <c:pt idx="9">
                  <c:v>2703</c:v>
                </c:pt>
                <c:pt idx="10">
                  <c:v>2836</c:v>
                </c:pt>
                <c:pt idx="11">
                  <c:v>2760</c:v>
                </c:pt>
                <c:pt idx="12">
                  <c:v>2764</c:v>
                </c:pt>
                <c:pt idx="13">
                  <c:v>2704</c:v>
                </c:pt>
                <c:pt idx="14">
                  <c:v>2448</c:v>
                </c:pt>
                <c:pt idx="15">
                  <c:v>2196</c:v>
                </c:pt>
                <c:pt idx="16">
                  <c:v>1676</c:v>
                </c:pt>
                <c:pt idx="17">
                  <c:v>2035</c:v>
                </c:pt>
                <c:pt idx="18">
                  <c:v>1925</c:v>
                </c:pt>
                <c:pt idx="19">
                  <c:v>2165</c:v>
                </c:pt>
                <c:pt idx="20">
                  <c:v>2506</c:v>
                </c:pt>
                <c:pt idx="21">
                  <c:v>1976</c:v>
                </c:pt>
                <c:pt idx="22">
                  <c:v>1848</c:v>
                </c:pt>
                <c:pt idx="23">
                  <c:v>1729</c:v>
                </c:pt>
                <c:pt idx="24">
                  <c:v>2108</c:v>
                </c:pt>
                <c:pt idx="25">
                  <c:v>2156</c:v>
                </c:pt>
                <c:pt idx="26">
                  <c:v>1943</c:v>
                </c:pt>
                <c:pt idx="27">
                  <c:v>1625</c:v>
                </c:pt>
                <c:pt idx="28">
                  <c:v>1315</c:v>
                </c:pt>
                <c:pt idx="29">
                  <c:v>1187</c:v>
                </c:pt>
                <c:pt idx="30">
                  <c:v>843</c:v>
                </c:pt>
                <c:pt idx="31">
                  <c:v>595</c:v>
                </c:pt>
                <c:pt idx="32">
                  <c:v>439</c:v>
                </c:pt>
                <c:pt idx="33">
                  <c:v>560</c:v>
                </c:pt>
                <c:pt idx="34">
                  <c:v>1092</c:v>
                </c:pt>
                <c:pt idx="35">
                  <c:v>1902</c:v>
                </c:pt>
                <c:pt idx="36">
                  <c:v>2483</c:v>
                </c:pt>
                <c:pt idx="37">
                  <c:v>2542</c:v>
                </c:pt>
                <c:pt idx="38">
                  <c:v>2713</c:v>
                </c:pt>
                <c:pt idx="39">
                  <c:v>2807</c:v>
                </c:pt>
                <c:pt idx="40">
                  <c:v>2992</c:v>
                </c:pt>
                <c:pt idx="41">
                  <c:v>3087</c:v>
                </c:pt>
                <c:pt idx="42">
                  <c:v>2807</c:v>
                </c:pt>
                <c:pt idx="43">
                  <c:v>2204</c:v>
                </c:pt>
                <c:pt idx="44">
                  <c:v>2839</c:v>
                </c:pt>
                <c:pt idx="45">
                  <c:v>2275</c:v>
                </c:pt>
                <c:pt idx="46">
                  <c:v>2948</c:v>
                </c:pt>
                <c:pt idx="47">
                  <c:v>3273</c:v>
                </c:pt>
                <c:pt idx="48">
                  <c:v>3053</c:v>
                </c:pt>
                <c:pt idx="49">
                  <c:v>2741</c:v>
                </c:pt>
                <c:pt idx="50">
                  <c:v>2286</c:v>
                </c:pt>
                <c:pt idx="51">
                  <c:v>865</c:v>
                </c:pt>
                <c:pt idx="52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C-4027-B90B-11EC2E8150A0}"/>
            </c:ext>
          </c:extLst>
        </c:ser>
        <c:ser>
          <c:idx val="1"/>
          <c:order val="1"/>
          <c:tx>
            <c:strRef>
              <c:f>'Cumul Global PTG'!$C$8</c:f>
              <c:strCache>
                <c:ptCount val="1"/>
                <c:pt idx="0">
                  <c:v>Nb Séj. 2020</c:v>
                </c:pt>
              </c:strCache>
            </c:strRef>
          </c:tx>
          <c:spPr>
            <a:solidFill>
              <a:srgbClr val="000000">
                <a:alpha val="41961"/>
              </a:srgbClr>
            </a:solidFill>
            <a:ln w="28575">
              <a:solidFill>
                <a:srgbClr val="0070C0"/>
              </a:solidFill>
              <a:prstDash val="sysDash"/>
            </a:ln>
            <a:effectLst/>
          </c:spPr>
          <c:cat>
            <c:strRef>
              <c:f>'Cumul Global PTG'!$A$9:$A$61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 PTG'!$C$9:$C$61</c:f>
              <c:numCache>
                <c:formatCode>General</c:formatCode>
                <c:ptCount val="53"/>
                <c:pt idx="0">
                  <c:v>170</c:v>
                </c:pt>
                <c:pt idx="1">
                  <c:v>2117</c:v>
                </c:pt>
                <c:pt idx="2">
                  <c:v>3457</c:v>
                </c:pt>
                <c:pt idx="3">
                  <c:v>3431</c:v>
                </c:pt>
                <c:pt idx="4">
                  <c:v>3422</c:v>
                </c:pt>
                <c:pt idx="5">
                  <c:v>3118</c:v>
                </c:pt>
                <c:pt idx="6">
                  <c:v>3041</c:v>
                </c:pt>
                <c:pt idx="7">
                  <c:v>2754</c:v>
                </c:pt>
                <c:pt idx="8">
                  <c:v>2451</c:v>
                </c:pt>
                <c:pt idx="9">
                  <c:v>2619</c:v>
                </c:pt>
                <c:pt idx="10">
                  <c:v>2940</c:v>
                </c:pt>
                <c:pt idx="11">
                  <c:v>1548</c:v>
                </c:pt>
                <c:pt idx="12">
                  <c:v>61</c:v>
                </c:pt>
                <c:pt idx="13">
                  <c:v>5</c:v>
                </c:pt>
                <c:pt idx="14">
                  <c:v>5</c:v>
                </c:pt>
                <c:pt idx="15">
                  <c:v>7</c:v>
                </c:pt>
                <c:pt idx="16">
                  <c:v>14</c:v>
                </c:pt>
                <c:pt idx="17">
                  <c:v>30</c:v>
                </c:pt>
                <c:pt idx="18">
                  <c:v>49</c:v>
                </c:pt>
                <c:pt idx="19">
                  <c:v>355</c:v>
                </c:pt>
                <c:pt idx="20">
                  <c:v>669</c:v>
                </c:pt>
                <c:pt idx="21">
                  <c:v>935</c:v>
                </c:pt>
                <c:pt idx="22">
                  <c:v>1040</c:v>
                </c:pt>
                <c:pt idx="23">
                  <c:v>1483</c:v>
                </c:pt>
                <c:pt idx="24">
                  <c:v>1673</c:v>
                </c:pt>
                <c:pt idx="25">
                  <c:v>1897</c:v>
                </c:pt>
                <c:pt idx="26">
                  <c:v>1937</c:v>
                </c:pt>
                <c:pt idx="27">
                  <c:v>1865</c:v>
                </c:pt>
                <c:pt idx="28">
                  <c:v>1341</c:v>
                </c:pt>
                <c:pt idx="29">
                  <c:v>1497</c:v>
                </c:pt>
                <c:pt idx="30">
                  <c:v>1427</c:v>
                </c:pt>
                <c:pt idx="31">
                  <c:v>903</c:v>
                </c:pt>
                <c:pt idx="32">
                  <c:v>676</c:v>
                </c:pt>
                <c:pt idx="33">
                  <c:v>803</c:v>
                </c:pt>
                <c:pt idx="34">
                  <c:v>1218</c:v>
                </c:pt>
                <c:pt idx="35">
                  <c:v>2006</c:v>
                </c:pt>
                <c:pt idx="36">
                  <c:v>2682</c:v>
                </c:pt>
                <c:pt idx="37">
                  <c:v>2640</c:v>
                </c:pt>
                <c:pt idx="38">
                  <c:v>2844</c:v>
                </c:pt>
                <c:pt idx="39">
                  <c:v>2795</c:v>
                </c:pt>
                <c:pt idx="40">
                  <c:v>3039</c:v>
                </c:pt>
                <c:pt idx="41">
                  <c:v>3117</c:v>
                </c:pt>
                <c:pt idx="42">
                  <c:v>2711</c:v>
                </c:pt>
                <c:pt idx="43">
                  <c:v>2179</c:v>
                </c:pt>
                <c:pt idx="44">
                  <c:v>2197</c:v>
                </c:pt>
                <c:pt idx="45">
                  <c:v>1708</c:v>
                </c:pt>
                <c:pt idx="46">
                  <c:v>1836</c:v>
                </c:pt>
                <c:pt idx="47">
                  <c:v>2016</c:v>
                </c:pt>
                <c:pt idx="48">
                  <c:v>2099</c:v>
                </c:pt>
                <c:pt idx="49">
                  <c:v>2089</c:v>
                </c:pt>
                <c:pt idx="50">
                  <c:v>1856</c:v>
                </c:pt>
                <c:pt idx="51">
                  <c:v>844</c:v>
                </c:pt>
                <c:pt idx="52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C-4027-B90B-11EC2E815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173872"/>
        <c:axId val="530180760"/>
      </c:areaChart>
      <c:lineChart>
        <c:grouping val="standard"/>
        <c:varyColors val="0"/>
        <c:ser>
          <c:idx val="2"/>
          <c:order val="2"/>
          <c:tx>
            <c:strRef>
              <c:f>'Cumul Global PTG'!$H$8</c:f>
              <c:strCache>
                <c:ptCount val="1"/>
                <c:pt idx="0">
                  <c:v>% Diff Nb Séj. 2020-2019</c:v>
                </c:pt>
              </c:strCache>
            </c:strRef>
          </c:tx>
          <c:spPr>
            <a:ln w="381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7.2829506953785747E-2"/>
                  <c:y val="-7.6033598301740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2C-4027-B90B-11EC2E8150A0}"/>
                </c:ext>
              </c:extLst>
            </c:dLbl>
            <c:dLbl>
              <c:idx val="13"/>
              <c:layout>
                <c:manualLayout>
                  <c:x val="-9.4747099701968179E-2"/>
                  <c:y val="4.719761434835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2C-4027-B90B-11EC2E8150A0}"/>
                </c:ext>
              </c:extLst>
            </c:dLbl>
            <c:dLbl>
              <c:idx val="15"/>
              <c:layout>
                <c:manualLayout>
                  <c:x val="-1.7890420470272356E-2"/>
                  <c:y val="5.5473015092528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2C-4027-B90B-11EC2E8150A0}"/>
                </c:ext>
              </c:extLst>
            </c:dLbl>
            <c:dLbl>
              <c:idx val="18"/>
              <c:layout>
                <c:manualLayout>
                  <c:x val="7.951297986787698E-3"/>
                  <c:y val="1.1887074662684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2C-4027-B90B-11EC2E8150A0}"/>
                </c:ext>
              </c:extLst>
            </c:dLbl>
            <c:dLbl>
              <c:idx val="29"/>
              <c:layout>
                <c:manualLayout>
                  <c:x val="-5.9634734900907732E-2"/>
                  <c:y val="-2.7736507546264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18-4CDD-88F3-2788200F0152}"/>
                </c:ext>
              </c:extLst>
            </c:dLbl>
            <c:dLbl>
              <c:idx val="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18-4CDD-88F3-2788200F0152}"/>
                </c:ext>
              </c:extLst>
            </c:dLbl>
            <c:dLbl>
              <c:idx val="3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18-4CDD-88F3-2788200F0152}"/>
                </c:ext>
              </c:extLst>
            </c:dLbl>
            <c:dLbl>
              <c:idx val="44"/>
              <c:layout>
                <c:manualLayout>
                  <c:x val="-4.8780487804878182E-2"/>
                  <c:y val="3.5661223988054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18-4CDD-88F3-2788200F0152}"/>
                </c:ext>
              </c:extLst>
            </c:dLbl>
            <c:dLbl>
              <c:idx val="46"/>
              <c:layout>
                <c:manualLayout>
                  <c:x val="-7.2267389340560069E-3"/>
                  <c:y val="5.9435373313423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18-4CDD-88F3-2788200F0152}"/>
                </c:ext>
              </c:extLst>
            </c:dLbl>
            <c:numFmt formatCode="#,##0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Global PTG'!$A$9:$A$61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 PTG'!$H$9:$H$61</c:f>
              <c:numCache>
                <c:formatCode>##0.0</c:formatCode>
                <c:ptCount val="53"/>
                <c:pt idx="0">
                  <c:v>-50.437317784256997</c:v>
                </c:pt>
                <c:pt idx="1">
                  <c:v>-7.7157802964254998</c:v>
                </c:pt>
                <c:pt idx="2">
                  <c:v>1.4675667742882299</c:v>
                </c:pt>
                <c:pt idx="3">
                  <c:v>6.7185069984447896</c:v>
                </c:pt>
                <c:pt idx="4">
                  <c:v>7.5086396481306998</c:v>
                </c:pt>
                <c:pt idx="5">
                  <c:v>1.69602087410307</c:v>
                </c:pt>
                <c:pt idx="6">
                  <c:v>10.061527325370999</c:v>
                </c:pt>
                <c:pt idx="7">
                  <c:v>13.7546468401487</c:v>
                </c:pt>
                <c:pt idx="8">
                  <c:v>2.1675698207586498</c:v>
                </c:pt>
                <c:pt idx="9">
                  <c:v>-3.1076581576027</c:v>
                </c:pt>
                <c:pt idx="10">
                  <c:v>3.66713681241185</c:v>
                </c:pt>
                <c:pt idx="11">
                  <c:v>-43.913043478261002</c:v>
                </c:pt>
                <c:pt idx="12">
                  <c:v>-97.793053545586005</c:v>
                </c:pt>
                <c:pt idx="13">
                  <c:v>-99.815088757395998</c:v>
                </c:pt>
                <c:pt idx="14">
                  <c:v>-99.795751633986995</c:v>
                </c:pt>
                <c:pt idx="15">
                  <c:v>-99.681238615664995</c:v>
                </c:pt>
                <c:pt idx="16">
                  <c:v>-99.164677804296005</c:v>
                </c:pt>
                <c:pt idx="17">
                  <c:v>-98.525798525799004</c:v>
                </c:pt>
                <c:pt idx="18">
                  <c:v>-97.454545454544999</c:v>
                </c:pt>
                <c:pt idx="19">
                  <c:v>-83.602771362587006</c:v>
                </c:pt>
                <c:pt idx="20">
                  <c:v>-73.304070231444996</c:v>
                </c:pt>
                <c:pt idx="21">
                  <c:v>-52.682186234817998</c:v>
                </c:pt>
                <c:pt idx="22">
                  <c:v>-43.722943722944002</c:v>
                </c:pt>
                <c:pt idx="23">
                  <c:v>-14.227877385772</c:v>
                </c:pt>
                <c:pt idx="24">
                  <c:v>-20.635673624288</c:v>
                </c:pt>
                <c:pt idx="25">
                  <c:v>-12.012987012987001</c:v>
                </c:pt>
                <c:pt idx="26">
                  <c:v>-0.30880082346889998</c:v>
                </c:pt>
                <c:pt idx="27">
                  <c:v>14.7692307692308</c:v>
                </c:pt>
                <c:pt idx="28">
                  <c:v>1.97718631178707</c:v>
                </c:pt>
                <c:pt idx="29">
                  <c:v>26.116259477674799</c:v>
                </c:pt>
                <c:pt idx="30">
                  <c:v>69.276393831554003</c:v>
                </c:pt>
                <c:pt idx="31">
                  <c:v>51.764705882352999</c:v>
                </c:pt>
                <c:pt idx="32">
                  <c:v>53.986332574031898</c:v>
                </c:pt>
                <c:pt idx="33">
                  <c:v>43.392857142857203</c:v>
                </c:pt>
                <c:pt idx="34">
                  <c:v>11.538461538461499</c:v>
                </c:pt>
                <c:pt idx="35">
                  <c:v>5.4679284963196597</c:v>
                </c:pt>
                <c:pt idx="36">
                  <c:v>8.0144985904148207</c:v>
                </c:pt>
                <c:pt idx="37">
                  <c:v>3.8552321007081001</c:v>
                </c:pt>
                <c:pt idx="38">
                  <c:v>4.8286030224843399</c:v>
                </c:pt>
                <c:pt idx="39">
                  <c:v>-0.42750267189169999</c:v>
                </c:pt>
                <c:pt idx="40">
                  <c:v>1.57085561497326</c:v>
                </c:pt>
                <c:pt idx="41">
                  <c:v>0.97181729834790997</c:v>
                </c:pt>
                <c:pt idx="42">
                  <c:v>-3.4200213751335999</c:v>
                </c:pt>
                <c:pt idx="43">
                  <c:v>-1.1343012704174</c:v>
                </c:pt>
                <c:pt idx="44">
                  <c:v>-22.613596336737999</c:v>
                </c:pt>
                <c:pt idx="45">
                  <c:v>-24.923076923077002</c:v>
                </c:pt>
                <c:pt idx="46">
                  <c:v>-37.720488466756997</c:v>
                </c:pt>
                <c:pt idx="47">
                  <c:v>-38.405132905591003</c:v>
                </c:pt>
                <c:pt idx="48">
                  <c:v>-31.247952833279001</c:v>
                </c:pt>
                <c:pt idx="49">
                  <c:v>-23.786939073330998</c:v>
                </c:pt>
                <c:pt idx="50">
                  <c:v>-18.810148731409001</c:v>
                </c:pt>
                <c:pt idx="51">
                  <c:v>-2.4277456647398998</c:v>
                </c:pt>
                <c:pt idx="52">
                  <c:v>100.961538461538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F2C-4027-B90B-11EC2E815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180104"/>
        <c:axId val="530172888"/>
      </c:lineChart>
      <c:catAx>
        <c:axId val="53017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620000" spcFirstLastPara="1" vertOverflow="ellipsis" wrap="square" anchor="ctr" anchorCtr="1"/>
          <a:lstStyle/>
          <a:p>
            <a:pPr>
              <a:defRPr sz="7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760"/>
        <c:crosses val="autoZero"/>
        <c:auto val="1"/>
        <c:lblAlgn val="ctr"/>
        <c:lblOffset val="100"/>
        <c:noMultiLvlLbl val="0"/>
      </c:catAx>
      <c:valAx>
        <c:axId val="530180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73872"/>
        <c:crosses val="autoZero"/>
        <c:crossBetween val="between"/>
      </c:valAx>
      <c:valAx>
        <c:axId val="530172888"/>
        <c:scaling>
          <c:orientation val="minMax"/>
          <c:max val="1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104"/>
        <c:crosses val="max"/>
        <c:crossBetween val="between"/>
      </c:valAx>
      <c:catAx>
        <c:axId val="530180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0172888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458627111359182"/>
          <c:y val="0.10176615097770413"/>
          <c:w val="0.68624303361426875"/>
          <c:h val="7.40633390761527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userShapes r:id="rId5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Ecarts Cumulés (N) 2019-2020-2021: Prothèses </a:t>
            </a:r>
            <a:r>
              <a:rPr lang="fr-FR" sz="1200" b="1" i="0" baseline="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Hanche</a:t>
            </a:r>
            <a:r>
              <a:rPr lang="fr-FR" sz="12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(H. </a:t>
            </a:r>
            <a:r>
              <a:rPr lang="fr-FR" sz="1200" b="1" i="0" baseline="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Nuit+ </a:t>
            </a:r>
            <a:r>
              <a:rPr lang="fr-FR" sz="12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05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3082431975228962E-3"/>
          <c:y val="1.7287949516464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7133756338710086E-2"/>
          <c:y val="0.11645207439198856"/>
          <c:w val="0.9086267614606427"/>
          <c:h val="0.66852060874364949"/>
        </c:manualLayout>
      </c:layout>
      <c:lineChart>
        <c:grouping val="standard"/>
        <c:varyColors val="0"/>
        <c:ser>
          <c:idx val="0"/>
          <c:order val="0"/>
          <c:tx>
            <c:strRef>
              <c:f>'Cumul Global PTH'!$B$187</c:f>
              <c:strCache>
                <c:ptCount val="1"/>
                <c:pt idx="0">
                  <c:v>Nb Séj. CUMUL 2019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5.1779935275080909E-2"/>
                  <c:y val="-6.0085836909871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AE-47A3-A4C6-A819C493A515}"/>
                </c:ext>
              </c:extLst>
            </c:dLbl>
            <c:dLbl>
              <c:idx val="52"/>
              <c:layout>
                <c:manualLayout>
                  <c:x val="-5.6957928802589E-2"/>
                  <c:y val="-1.7167381974248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AE-47A3-A4C6-A819C493A51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Global PTH'!$A$188:$A$240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 PTH'!$B$188:$B$240</c:f>
              <c:numCache>
                <c:formatCode>General</c:formatCode>
                <c:ptCount val="53"/>
                <c:pt idx="0">
                  <c:v>918</c:v>
                </c:pt>
                <c:pt idx="1">
                  <c:v>3783</c:v>
                </c:pt>
                <c:pt idx="2">
                  <c:v>7296</c:v>
                </c:pt>
                <c:pt idx="3">
                  <c:v>10657</c:v>
                </c:pt>
                <c:pt idx="4">
                  <c:v>14014</c:v>
                </c:pt>
                <c:pt idx="5">
                  <c:v>17405</c:v>
                </c:pt>
                <c:pt idx="6">
                  <c:v>20523</c:v>
                </c:pt>
                <c:pt idx="7">
                  <c:v>23414</c:v>
                </c:pt>
                <c:pt idx="8">
                  <c:v>26504</c:v>
                </c:pt>
                <c:pt idx="9">
                  <c:v>29780</c:v>
                </c:pt>
                <c:pt idx="10">
                  <c:v>32878</c:v>
                </c:pt>
                <c:pt idx="11">
                  <c:v>36137</c:v>
                </c:pt>
                <c:pt idx="12">
                  <c:v>39447</c:v>
                </c:pt>
                <c:pt idx="13">
                  <c:v>42634</c:v>
                </c:pt>
                <c:pt idx="14">
                  <c:v>45612</c:v>
                </c:pt>
                <c:pt idx="15">
                  <c:v>48418</c:v>
                </c:pt>
                <c:pt idx="16">
                  <c:v>50656</c:v>
                </c:pt>
                <c:pt idx="17">
                  <c:v>53202</c:v>
                </c:pt>
                <c:pt idx="18">
                  <c:v>55884</c:v>
                </c:pt>
                <c:pt idx="19">
                  <c:v>58967</c:v>
                </c:pt>
                <c:pt idx="20">
                  <c:v>62138</c:v>
                </c:pt>
                <c:pt idx="21">
                  <c:v>64830</c:v>
                </c:pt>
                <c:pt idx="22">
                  <c:v>67683</c:v>
                </c:pt>
                <c:pt idx="23">
                  <c:v>70069</c:v>
                </c:pt>
                <c:pt idx="24">
                  <c:v>73114</c:v>
                </c:pt>
                <c:pt idx="25">
                  <c:v>76112</c:v>
                </c:pt>
                <c:pt idx="26">
                  <c:v>79016</c:v>
                </c:pt>
                <c:pt idx="27">
                  <c:v>81529</c:v>
                </c:pt>
                <c:pt idx="28">
                  <c:v>83823</c:v>
                </c:pt>
                <c:pt idx="29">
                  <c:v>85987</c:v>
                </c:pt>
                <c:pt idx="30">
                  <c:v>87795</c:v>
                </c:pt>
                <c:pt idx="31">
                  <c:v>89337</c:v>
                </c:pt>
                <c:pt idx="32">
                  <c:v>90437</c:v>
                </c:pt>
                <c:pt idx="33">
                  <c:v>91917</c:v>
                </c:pt>
                <c:pt idx="34">
                  <c:v>93871</c:v>
                </c:pt>
                <c:pt idx="35">
                  <c:v>96462</c:v>
                </c:pt>
                <c:pt idx="36">
                  <c:v>99436</c:v>
                </c:pt>
                <c:pt idx="37">
                  <c:v>102544</c:v>
                </c:pt>
                <c:pt idx="38">
                  <c:v>105585</c:v>
                </c:pt>
                <c:pt idx="39">
                  <c:v>108765</c:v>
                </c:pt>
                <c:pt idx="40">
                  <c:v>112082</c:v>
                </c:pt>
                <c:pt idx="41">
                  <c:v>115465</c:v>
                </c:pt>
                <c:pt idx="42">
                  <c:v>118451</c:v>
                </c:pt>
                <c:pt idx="43">
                  <c:v>120948</c:v>
                </c:pt>
                <c:pt idx="44">
                  <c:v>124175</c:v>
                </c:pt>
                <c:pt idx="45">
                  <c:v>126653</c:v>
                </c:pt>
                <c:pt idx="46">
                  <c:v>130077</c:v>
                </c:pt>
                <c:pt idx="47">
                  <c:v>133656</c:v>
                </c:pt>
                <c:pt idx="48">
                  <c:v>137211</c:v>
                </c:pt>
                <c:pt idx="49">
                  <c:v>140491</c:v>
                </c:pt>
                <c:pt idx="50">
                  <c:v>143815</c:v>
                </c:pt>
                <c:pt idx="51">
                  <c:v>145374</c:v>
                </c:pt>
                <c:pt idx="52">
                  <c:v>145840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AE-47A3-A4C6-A819C493A515}"/>
            </c:ext>
          </c:extLst>
        </c:ser>
        <c:ser>
          <c:idx val="1"/>
          <c:order val="1"/>
          <c:tx>
            <c:strRef>
              <c:f>'Cumul Global PTH'!$C$187</c:f>
              <c:strCache>
                <c:ptCount val="1"/>
                <c:pt idx="0">
                  <c:v>Nb Séj. CUMUL 2020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2.2041112347907024E-2"/>
                  <c:y val="9.3512770038360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AE-47A3-A4C6-A819C493A515}"/>
                </c:ext>
              </c:extLst>
            </c:dLbl>
            <c:dLbl>
              <c:idx val="52"/>
              <c:layout>
                <c:manualLayout>
                  <c:x val="-1.9417475728155338E-2"/>
                  <c:y val="6.866952789699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AE-47A3-A4C6-A819C493A51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66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Global PTH'!$A$188:$A$240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 PTH'!$C$188:$C$240</c:f>
              <c:numCache>
                <c:formatCode>General</c:formatCode>
                <c:ptCount val="53"/>
                <c:pt idx="0">
                  <c:v>585</c:v>
                </c:pt>
                <c:pt idx="1">
                  <c:v>3364</c:v>
                </c:pt>
                <c:pt idx="2">
                  <c:v>6901</c:v>
                </c:pt>
                <c:pt idx="3">
                  <c:v>10416</c:v>
                </c:pt>
                <c:pt idx="4">
                  <c:v>13810</c:v>
                </c:pt>
                <c:pt idx="5">
                  <c:v>17126</c:v>
                </c:pt>
                <c:pt idx="6">
                  <c:v>20496</c:v>
                </c:pt>
                <c:pt idx="7">
                  <c:v>23574</c:v>
                </c:pt>
                <c:pt idx="8">
                  <c:v>26478</c:v>
                </c:pt>
                <c:pt idx="9">
                  <c:v>29531</c:v>
                </c:pt>
                <c:pt idx="10">
                  <c:v>32908</c:v>
                </c:pt>
                <c:pt idx="11">
                  <c:v>34866</c:v>
                </c:pt>
                <c:pt idx="12">
                  <c:v>35538</c:v>
                </c:pt>
                <c:pt idx="13">
                  <c:v>36178</c:v>
                </c:pt>
                <c:pt idx="14">
                  <c:v>36809</c:v>
                </c:pt>
                <c:pt idx="15">
                  <c:v>37397</c:v>
                </c:pt>
                <c:pt idx="16">
                  <c:v>38119</c:v>
                </c:pt>
                <c:pt idx="17">
                  <c:v>38777</c:v>
                </c:pt>
                <c:pt idx="18">
                  <c:v>39520</c:v>
                </c:pt>
                <c:pt idx="19">
                  <c:v>40940</c:v>
                </c:pt>
                <c:pt idx="20">
                  <c:v>42589</c:v>
                </c:pt>
                <c:pt idx="21">
                  <c:v>44783</c:v>
                </c:pt>
                <c:pt idx="22">
                  <c:v>46814</c:v>
                </c:pt>
                <c:pt idx="23">
                  <c:v>49548</c:v>
                </c:pt>
                <c:pt idx="24">
                  <c:v>52484</c:v>
                </c:pt>
                <c:pt idx="25">
                  <c:v>55514</c:v>
                </c:pt>
                <c:pt idx="26">
                  <c:v>58687</c:v>
                </c:pt>
                <c:pt idx="27">
                  <c:v>61830</c:v>
                </c:pt>
                <c:pt idx="28">
                  <c:v>64176</c:v>
                </c:pt>
                <c:pt idx="29">
                  <c:v>66888</c:v>
                </c:pt>
                <c:pt idx="30">
                  <c:v>69420</c:v>
                </c:pt>
                <c:pt idx="31">
                  <c:v>71319</c:v>
                </c:pt>
                <c:pt idx="32">
                  <c:v>72897</c:v>
                </c:pt>
                <c:pt idx="33">
                  <c:v>74629</c:v>
                </c:pt>
                <c:pt idx="34">
                  <c:v>76805</c:v>
                </c:pt>
                <c:pt idx="35">
                  <c:v>79547</c:v>
                </c:pt>
                <c:pt idx="36">
                  <c:v>82754</c:v>
                </c:pt>
                <c:pt idx="37">
                  <c:v>86030</c:v>
                </c:pt>
                <c:pt idx="38">
                  <c:v>89395</c:v>
                </c:pt>
                <c:pt idx="39">
                  <c:v>92764</c:v>
                </c:pt>
                <c:pt idx="40">
                  <c:v>96266</c:v>
                </c:pt>
                <c:pt idx="41">
                  <c:v>99743</c:v>
                </c:pt>
                <c:pt idx="42">
                  <c:v>102746</c:v>
                </c:pt>
                <c:pt idx="43">
                  <c:v>105478</c:v>
                </c:pt>
                <c:pt idx="44">
                  <c:v>108393</c:v>
                </c:pt>
                <c:pt idx="45">
                  <c:v>110641</c:v>
                </c:pt>
                <c:pt idx="46">
                  <c:v>113274</c:v>
                </c:pt>
                <c:pt idx="47">
                  <c:v>115923</c:v>
                </c:pt>
                <c:pt idx="48">
                  <c:v>118833</c:v>
                </c:pt>
                <c:pt idx="49">
                  <c:v>121906</c:v>
                </c:pt>
                <c:pt idx="50">
                  <c:v>124858</c:v>
                </c:pt>
                <c:pt idx="51">
                  <c:v>126593</c:v>
                </c:pt>
                <c:pt idx="52">
                  <c:v>127425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FAE-47A3-A4C6-A819C493A515}"/>
            </c:ext>
          </c:extLst>
        </c:ser>
        <c:ser>
          <c:idx val="2"/>
          <c:order val="2"/>
          <c:tx>
            <c:strRef>
              <c:f>'Cumul Global PTH'!$D$187</c:f>
              <c:strCache>
                <c:ptCount val="1"/>
                <c:pt idx="0">
                  <c:v>Nb Séj. CUMUL 2021</c:v>
                </c:pt>
              </c:strCache>
            </c:strRef>
          </c:tx>
          <c:spPr>
            <a:ln w="28575" cap="rnd">
              <a:solidFill>
                <a:srgbClr val="66FF33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1.3259509766997604E-3"/>
                  <c:y val="3.949323642237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AE-47A3-A4C6-A819C493A51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33CC3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Global PTH'!$A$188:$A$240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 PTH'!$D$188:$D$240</c:f>
              <c:numCache>
                <c:formatCode>General</c:formatCode>
                <c:ptCount val="53"/>
                <c:pt idx="0">
                  <c:v>101</c:v>
                </c:pt>
                <c:pt idx="1">
                  <c:v>2639</c:v>
                </c:pt>
                <c:pt idx="2">
                  <c:v>5978</c:v>
                </c:pt>
                <c:pt idx="3">
                  <c:v>9243</c:v>
                </c:pt>
                <c:pt idx="4">
                  <c:v>12497</c:v>
                </c:pt>
                <c:pt idx="5">
                  <c:v>15569</c:v>
                </c:pt>
                <c:pt idx="6">
                  <c:v>18712</c:v>
                </c:pt>
                <c:pt idx="7">
                  <c:v>21522</c:v>
                </c:pt>
                <c:pt idx="8">
                  <c:v>24219</c:v>
                </c:pt>
                <c:pt idx="9">
                  <c:v>26829</c:v>
                </c:pt>
                <c:pt idx="10">
                  <c:v>29603</c:v>
                </c:pt>
                <c:pt idx="11">
                  <c:v>32323</c:v>
                </c:pt>
                <c:pt idx="12">
                  <c:v>35099</c:v>
                </c:pt>
                <c:pt idx="13">
                  <c:v>36301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FAE-47A3-A4C6-A819C493A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135816"/>
        <c:axId val="397128928"/>
      </c:lineChart>
      <c:catAx>
        <c:axId val="39713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240000" spcFirstLastPara="1" vertOverflow="ellipsis" wrap="square" anchor="ctr" anchorCtr="1"/>
          <a:lstStyle/>
          <a:p>
            <a:pPr>
              <a:defRPr sz="6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97128928"/>
        <c:crosses val="autoZero"/>
        <c:auto val="1"/>
        <c:lblAlgn val="ctr"/>
        <c:lblOffset val="100"/>
        <c:noMultiLvlLbl val="0"/>
      </c:catAx>
      <c:valAx>
        <c:axId val="39712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9713581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03351702938477"/>
          <c:y val="0.18979396888693642"/>
          <c:w val="0.67754154039902759"/>
          <c:h val="5.1979993917069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Ecarts Cumulés (N) 2019-2020-2021: Prothèses </a:t>
            </a:r>
            <a:r>
              <a:rPr lang="fr-FR" sz="1200" b="1" i="0" baseline="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Hanche</a:t>
            </a:r>
            <a:r>
              <a:rPr lang="fr-FR" sz="12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(H. </a:t>
            </a:r>
            <a:r>
              <a:rPr lang="fr-FR" sz="1200" b="1" i="0" baseline="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Nuit</a:t>
            </a:r>
            <a:r>
              <a:rPr lang="fr-FR" sz="12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05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7133756338710086E-2"/>
          <c:y val="0.11645207439198856"/>
          <c:w val="0.9086267614606427"/>
          <c:h val="0.66852060874364949"/>
        </c:manualLayout>
      </c:layout>
      <c:lineChart>
        <c:grouping val="standard"/>
        <c:varyColors val="0"/>
        <c:ser>
          <c:idx val="0"/>
          <c:order val="0"/>
          <c:tx>
            <c:strRef>
              <c:f>'Cumul Global PTH'!$B$315</c:f>
              <c:strCache>
                <c:ptCount val="1"/>
                <c:pt idx="0">
                  <c:v>Nb Séj. CUMUL 2019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2.5625761995323117E-3"/>
                  <c:y val="3.3001018609840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CE-45EC-B07E-CA8BB5F70D44}"/>
                </c:ext>
              </c:extLst>
            </c:dLbl>
            <c:dLbl>
              <c:idx val="52"/>
              <c:layout>
                <c:manualLayout>
                  <c:x val="-3.1059530721900656E-2"/>
                  <c:y val="8.6906907358073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CE-45EC-B07E-CA8BB5F70D4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Global PTH'!$A$316:$A$368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 PTH'!$B$316:$B$368</c:f>
              <c:numCache>
                <c:formatCode>General</c:formatCode>
                <c:ptCount val="53"/>
                <c:pt idx="0">
                  <c:v>28</c:v>
                </c:pt>
                <c:pt idx="1">
                  <c:v>115</c:v>
                </c:pt>
                <c:pt idx="2">
                  <c:v>181</c:v>
                </c:pt>
                <c:pt idx="3">
                  <c:v>236</c:v>
                </c:pt>
                <c:pt idx="4">
                  <c:v>292</c:v>
                </c:pt>
                <c:pt idx="5">
                  <c:v>365</c:v>
                </c:pt>
                <c:pt idx="6">
                  <c:v>411</c:v>
                </c:pt>
                <c:pt idx="7">
                  <c:v>470</c:v>
                </c:pt>
                <c:pt idx="8">
                  <c:v>540</c:v>
                </c:pt>
                <c:pt idx="9">
                  <c:v>609</c:v>
                </c:pt>
                <c:pt idx="10">
                  <c:v>662</c:v>
                </c:pt>
                <c:pt idx="11">
                  <c:v>727</c:v>
                </c:pt>
                <c:pt idx="12">
                  <c:v>806</c:v>
                </c:pt>
                <c:pt idx="13">
                  <c:v>882</c:v>
                </c:pt>
                <c:pt idx="14">
                  <c:v>948</c:v>
                </c:pt>
                <c:pt idx="15">
                  <c:v>1005</c:v>
                </c:pt>
                <c:pt idx="16">
                  <c:v>1053</c:v>
                </c:pt>
                <c:pt idx="17">
                  <c:v>1114</c:v>
                </c:pt>
                <c:pt idx="18">
                  <c:v>1169</c:v>
                </c:pt>
                <c:pt idx="19">
                  <c:v>1243</c:v>
                </c:pt>
                <c:pt idx="20">
                  <c:v>1315</c:v>
                </c:pt>
                <c:pt idx="21">
                  <c:v>1352</c:v>
                </c:pt>
                <c:pt idx="22">
                  <c:v>1417</c:v>
                </c:pt>
                <c:pt idx="23">
                  <c:v>1489</c:v>
                </c:pt>
                <c:pt idx="24">
                  <c:v>1565</c:v>
                </c:pt>
                <c:pt idx="25">
                  <c:v>1616</c:v>
                </c:pt>
                <c:pt idx="26">
                  <c:v>1668</c:v>
                </c:pt>
                <c:pt idx="27">
                  <c:v>1721</c:v>
                </c:pt>
                <c:pt idx="28">
                  <c:v>1765</c:v>
                </c:pt>
                <c:pt idx="29">
                  <c:v>1804</c:v>
                </c:pt>
                <c:pt idx="30">
                  <c:v>1833</c:v>
                </c:pt>
                <c:pt idx="31">
                  <c:v>1848</c:v>
                </c:pt>
                <c:pt idx="32">
                  <c:v>1859</c:v>
                </c:pt>
                <c:pt idx="33">
                  <c:v>1891</c:v>
                </c:pt>
                <c:pt idx="34">
                  <c:v>1934</c:v>
                </c:pt>
                <c:pt idx="35">
                  <c:v>2003</c:v>
                </c:pt>
                <c:pt idx="36">
                  <c:v>2062</c:v>
                </c:pt>
                <c:pt idx="37">
                  <c:v>2130</c:v>
                </c:pt>
                <c:pt idx="38">
                  <c:v>2187</c:v>
                </c:pt>
                <c:pt idx="39">
                  <c:v>2243</c:v>
                </c:pt>
                <c:pt idx="40">
                  <c:v>2324</c:v>
                </c:pt>
                <c:pt idx="41">
                  <c:v>2391</c:v>
                </c:pt>
                <c:pt idx="42">
                  <c:v>2451</c:v>
                </c:pt>
                <c:pt idx="43">
                  <c:v>2496</c:v>
                </c:pt>
                <c:pt idx="44">
                  <c:v>2595</c:v>
                </c:pt>
                <c:pt idx="45">
                  <c:v>2650</c:v>
                </c:pt>
                <c:pt idx="46">
                  <c:v>2738</c:v>
                </c:pt>
                <c:pt idx="47">
                  <c:v>2822</c:v>
                </c:pt>
                <c:pt idx="48">
                  <c:v>2917</c:v>
                </c:pt>
                <c:pt idx="49">
                  <c:v>2992</c:v>
                </c:pt>
                <c:pt idx="50">
                  <c:v>3076</c:v>
                </c:pt>
                <c:pt idx="51">
                  <c:v>3087</c:v>
                </c:pt>
                <c:pt idx="52">
                  <c:v>3087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CE-45EC-B07E-CA8BB5F70D44}"/>
            </c:ext>
          </c:extLst>
        </c:ser>
        <c:ser>
          <c:idx val="1"/>
          <c:order val="1"/>
          <c:tx>
            <c:strRef>
              <c:f>'Cumul Global PTH'!$C$315</c:f>
              <c:strCache>
                <c:ptCount val="1"/>
                <c:pt idx="0">
                  <c:v>Nb Séj. CUMUL 2020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2.8510481316666791E-2"/>
                  <c:y val="4.696923151546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CE-45EC-B07E-CA8BB5F70D44}"/>
                </c:ext>
              </c:extLst>
            </c:dLbl>
            <c:dLbl>
              <c:idx val="52"/>
              <c:layout>
                <c:manualLayout>
                  <c:x val="-9.020633167751578E-2"/>
                  <c:y val="-7.132920905502142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CE-45EC-B07E-CA8BB5F70D4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66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Global PTH'!$A$316:$A$368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 PTH'!$C$316:$C$368</c:f>
              <c:numCache>
                <c:formatCode>General</c:formatCode>
                <c:ptCount val="53"/>
                <c:pt idx="0">
                  <c:v>19</c:v>
                </c:pt>
                <c:pt idx="1">
                  <c:v>110</c:v>
                </c:pt>
                <c:pt idx="2">
                  <c:v>188</c:v>
                </c:pt>
                <c:pt idx="3">
                  <c:v>291</c:v>
                </c:pt>
                <c:pt idx="4">
                  <c:v>388</c:v>
                </c:pt>
                <c:pt idx="5">
                  <c:v>472</c:v>
                </c:pt>
                <c:pt idx="6">
                  <c:v>546</c:v>
                </c:pt>
                <c:pt idx="7">
                  <c:v>620</c:v>
                </c:pt>
                <c:pt idx="8">
                  <c:v>685</c:v>
                </c:pt>
                <c:pt idx="9">
                  <c:v>763</c:v>
                </c:pt>
                <c:pt idx="10">
                  <c:v>847</c:v>
                </c:pt>
                <c:pt idx="11">
                  <c:v>852</c:v>
                </c:pt>
                <c:pt idx="12">
                  <c:v>853</c:v>
                </c:pt>
                <c:pt idx="13">
                  <c:v>855</c:v>
                </c:pt>
                <c:pt idx="14">
                  <c:v>855</c:v>
                </c:pt>
                <c:pt idx="15">
                  <c:v>857</c:v>
                </c:pt>
                <c:pt idx="16">
                  <c:v>859</c:v>
                </c:pt>
                <c:pt idx="17">
                  <c:v>860</c:v>
                </c:pt>
                <c:pt idx="18">
                  <c:v>868</c:v>
                </c:pt>
                <c:pt idx="19">
                  <c:v>917</c:v>
                </c:pt>
                <c:pt idx="20">
                  <c:v>976</c:v>
                </c:pt>
                <c:pt idx="21">
                  <c:v>1057</c:v>
                </c:pt>
                <c:pt idx="22">
                  <c:v>1124</c:v>
                </c:pt>
                <c:pt idx="23">
                  <c:v>1209</c:v>
                </c:pt>
                <c:pt idx="24">
                  <c:v>1288</c:v>
                </c:pt>
                <c:pt idx="25">
                  <c:v>1389</c:v>
                </c:pt>
                <c:pt idx="26">
                  <c:v>1470</c:v>
                </c:pt>
                <c:pt idx="27">
                  <c:v>1556</c:v>
                </c:pt>
                <c:pt idx="28">
                  <c:v>1619</c:v>
                </c:pt>
                <c:pt idx="29">
                  <c:v>1690</c:v>
                </c:pt>
                <c:pt idx="30">
                  <c:v>1764</c:v>
                </c:pt>
                <c:pt idx="31">
                  <c:v>1802</c:v>
                </c:pt>
                <c:pt idx="32">
                  <c:v>1837</c:v>
                </c:pt>
                <c:pt idx="33">
                  <c:v>1885</c:v>
                </c:pt>
                <c:pt idx="34">
                  <c:v>1945</c:v>
                </c:pt>
                <c:pt idx="35">
                  <c:v>2043</c:v>
                </c:pt>
                <c:pt idx="36">
                  <c:v>2143</c:v>
                </c:pt>
                <c:pt idx="37">
                  <c:v>2234</c:v>
                </c:pt>
                <c:pt idx="38">
                  <c:v>2327</c:v>
                </c:pt>
                <c:pt idx="39">
                  <c:v>2437</c:v>
                </c:pt>
                <c:pt idx="40">
                  <c:v>2550</c:v>
                </c:pt>
                <c:pt idx="41">
                  <c:v>2660</c:v>
                </c:pt>
                <c:pt idx="42">
                  <c:v>2768</c:v>
                </c:pt>
                <c:pt idx="43">
                  <c:v>2830</c:v>
                </c:pt>
                <c:pt idx="44">
                  <c:v>2958</c:v>
                </c:pt>
                <c:pt idx="45">
                  <c:v>3041</c:v>
                </c:pt>
                <c:pt idx="46">
                  <c:v>3144</c:v>
                </c:pt>
                <c:pt idx="47">
                  <c:v>3271</c:v>
                </c:pt>
                <c:pt idx="48">
                  <c:v>3403</c:v>
                </c:pt>
                <c:pt idx="49">
                  <c:v>3551</c:v>
                </c:pt>
                <c:pt idx="50">
                  <c:v>3658</c:v>
                </c:pt>
                <c:pt idx="51">
                  <c:v>3702</c:v>
                </c:pt>
                <c:pt idx="52">
                  <c:v>3708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ECE-45EC-B07E-CA8BB5F70D44}"/>
            </c:ext>
          </c:extLst>
        </c:ser>
        <c:ser>
          <c:idx val="2"/>
          <c:order val="2"/>
          <c:tx>
            <c:strRef>
              <c:f>'Cumul Global PTH'!$D$315</c:f>
              <c:strCache>
                <c:ptCount val="1"/>
                <c:pt idx="0">
                  <c:v>Nb Séj. CUMUL 2021</c:v>
                </c:pt>
              </c:strCache>
            </c:strRef>
          </c:tx>
          <c:spPr>
            <a:ln w="28575" cap="rnd">
              <a:solidFill>
                <a:srgbClr val="66FF33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6.3431733012833919E-2"/>
                  <c:y val="-3.442879701638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CE-45EC-B07E-CA8BB5F70D4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33CC3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'Cumul Global PTH'!$A$316:$A$368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'Cumul Global PTH'!$D$316:$D$368</c:f>
              <c:numCache>
                <c:formatCode>General</c:formatCode>
                <c:ptCount val="53"/>
                <c:pt idx="0">
                  <c:v>0</c:v>
                </c:pt>
                <c:pt idx="1">
                  <c:v>128</c:v>
                </c:pt>
                <c:pt idx="2">
                  <c:v>242</c:v>
                </c:pt>
                <c:pt idx="3">
                  <c:v>348</c:v>
                </c:pt>
                <c:pt idx="4">
                  <c:v>491</c:v>
                </c:pt>
                <c:pt idx="5">
                  <c:v>614</c:v>
                </c:pt>
                <c:pt idx="6">
                  <c:v>705</c:v>
                </c:pt>
                <c:pt idx="7">
                  <c:v>805</c:v>
                </c:pt>
                <c:pt idx="8">
                  <c:v>916</c:v>
                </c:pt>
                <c:pt idx="9">
                  <c:v>1017</c:v>
                </c:pt>
                <c:pt idx="10">
                  <c:v>1147</c:v>
                </c:pt>
                <c:pt idx="11">
                  <c:v>1256</c:v>
                </c:pt>
                <c:pt idx="12">
                  <c:v>1345</c:v>
                </c:pt>
                <c:pt idx="13">
                  <c:v>1404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ECE-45EC-B07E-CA8BB5F70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135816"/>
        <c:axId val="397128928"/>
      </c:lineChart>
      <c:catAx>
        <c:axId val="39713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240000" spcFirstLastPara="1" vertOverflow="ellipsis" wrap="square" anchor="ctr" anchorCtr="1"/>
          <a:lstStyle/>
          <a:p>
            <a:pPr>
              <a:defRPr sz="7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97128928"/>
        <c:crosses val="autoZero"/>
        <c:auto val="1"/>
        <c:lblAlgn val="ctr"/>
        <c:lblOffset val="100"/>
        <c:noMultiLvlLbl val="0"/>
      </c:catAx>
      <c:valAx>
        <c:axId val="39712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9713581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31480773641156"/>
          <c:y val="0.18979396888693642"/>
          <c:w val="0.61326025023571085"/>
          <c:h val="5.1979993917069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Ecarts </a:t>
            </a:r>
            <a:r>
              <a:rPr lang="fr-F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Cumulés</a:t>
            </a:r>
            <a:r>
              <a:rPr lang="fr-F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(N) 2019-2020-2021: </a:t>
            </a:r>
            <a:r>
              <a:rPr lang="fr-F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Chirurgie</a:t>
            </a:r>
            <a:r>
              <a:rPr lang="fr-F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</a:t>
            </a:r>
            <a:r>
              <a:rPr lang="fr-F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nuit +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7133756338710086E-2"/>
          <c:y val="0.11645207439198856"/>
          <c:w val="0.9086267614606427"/>
          <c:h val="0.66852060874364949"/>
        </c:manualLayout>
      </c:layout>
      <c:lineChart>
        <c:grouping val="standard"/>
        <c:varyColors val="0"/>
        <c:ser>
          <c:idx val="0"/>
          <c:order val="0"/>
          <c:tx>
            <c:strRef>
              <c:f>'CHIRURGIE HC'!$B$65</c:f>
              <c:strCache>
                <c:ptCount val="1"/>
                <c:pt idx="0">
                  <c:v>Nb Séj. CUMUL 2019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5.1779935275080909E-2"/>
                  <c:y val="-6.0085836909871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77-46C0-97CE-98DE27822677}"/>
                </c:ext>
              </c:extLst>
            </c:dLbl>
            <c:dLbl>
              <c:idx val="52"/>
              <c:layout>
                <c:manualLayout>
                  <c:x val="-5.6957928802589E-2"/>
                  <c:y val="-1.7167381974248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77-46C0-97CE-98DE278226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'CHIRURGIE HC'!$A$66:$A$118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HC'!$B$66:$B$118</c:f>
              <c:numCache>
                <c:formatCode>General</c:formatCode>
                <c:ptCount val="53"/>
                <c:pt idx="0">
                  <c:v>21105</c:v>
                </c:pt>
                <c:pt idx="1">
                  <c:v>74958</c:v>
                </c:pt>
                <c:pt idx="2">
                  <c:v>134855</c:v>
                </c:pt>
                <c:pt idx="3">
                  <c:v>193707</c:v>
                </c:pt>
                <c:pt idx="4">
                  <c:v>251196</c:v>
                </c:pt>
                <c:pt idx="5">
                  <c:v>309895</c:v>
                </c:pt>
                <c:pt idx="6">
                  <c:v>365767</c:v>
                </c:pt>
                <c:pt idx="7">
                  <c:v>418676</c:v>
                </c:pt>
                <c:pt idx="8">
                  <c:v>472239</c:v>
                </c:pt>
                <c:pt idx="9">
                  <c:v>527191</c:v>
                </c:pt>
                <c:pt idx="10">
                  <c:v>583543</c:v>
                </c:pt>
                <c:pt idx="11">
                  <c:v>640203</c:v>
                </c:pt>
                <c:pt idx="12">
                  <c:v>697216</c:v>
                </c:pt>
                <c:pt idx="13">
                  <c:v>754021</c:v>
                </c:pt>
                <c:pt idx="14">
                  <c:v>808893</c:v>
                </c:pt>
                <c:pt idx="15">
                  <c:v>860935</c:v>
                </c:pt>
                <c:pt idx="16">
                  <c:v>903695</c:v>
                </c:pt>
                <c:pt idx="17">
                  <c:v>949550</c:v>
                </c:pt>
                <c:pt idx="18">
                  <c:v>995610</c:v>
                </c:pt>
                <c:pt idx="19">
                  <c:v>1049358</c:v>
                </c:pt>
                <c:pt idx="20">
                  <c:v>1105035</c:v>
                </c:pt>
                <c:pt idx="21">
                  <c:v>1151058</c:v>
                </c:pt>
                <c:pt idx="22">
                  <c:v>1204808</c:v>
                </c:pt>
                <c:pt idx="23">
                  <c:v>1250400</c:v>
                </c:pt>
                <c:pt idx="24">
                  <c:v>1305107</c:v>
                </c:pt>
                <c:pt idx="25">
                  <c:v>1359745</c:v>
                </c:pt>
                <c:pt idx="26">
                  <c:v>1413297</c:v>
                </c:pt>
                <c:pt idx="27">
                  <c:v>1463545</c:v>
                </c:pt>
                <c:pt idx="28">
                  <c:v>1509897</c:v>
                </c:pt>
                <c:pt idx="29">
                  <c:v>1553133</c:v>
                </c:pt>
                <c:pt idx="30">
                  <c:v>1591829</c:v>
                </c:pt>
                <c:pt idx="31">
                  <c:v>1626372</c:v>
                </c:pt>
                <c:pt idx="32">
                  <c:v>1654040</c:v>
                </c:pt>
                <c:pt idx="33">
                  <c:v>1687640</c:v>
                </c:pt>
                <c:pt idx="34">
                  <c:v>1727042</c:v>
                </c:pt>
                <c:pt idx="35">
                  <c:v>1774567</c:v>
                </c:pt>
                <c:pt idx="36">
                  <c:v>1827381</c:v>
                </c:pt>
                <c:pt idx="37">
                  <c:v>1880843</c:v>
                </c:pt>
                <c:pt idx="38">
                  <c:v>1934467</c:v>
                </c:pt>
                <c:pt idx="39">
                  <c:v>1989146</c:v>
                </c:pt>
                <c:pt idx="40">
                  <c:v>2045563</c:v>
                </c:pt>
                <c:pt idx="41">
                  <c:v>2103466</c:v>
                </c:pt>
                <c:pt idx="42">
                  <c:v>2155527</c:v>
                </c:pt>
                <c:pt idx="43">
                  <c:v>2197764</c:v>
                </c:pt>
                <c:pt idx="44">
                  <c:v>2252649</c:v>
                </c:pt>
                <c:pt idx="45">
                  <c:v>2298024</c:v>
                </c:pt>
                <c:pt idx="46">
                  <c:v>2353783</c:v>
                </c:pt>
                <c:pt idx="47">
                  <c:v>2410527</c:v>
                </c:pt>
                <c:pt idx="48">
                  <c:v>2466242</c:v>
                </c:pt>
                <c:pt idx="49">
                  <c:v>2521643</c:v>
                </c:pt>
                <c:pt idx="50">
                  <c:v>2577651</c:v>
                </c:pt>
                <c:pt idx="51">
                  <c:v>2603360</c:v>
                </c:pt>
                <c:pt idx="52">
                  <c:v>2611410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77-46C0-97CE-98DE27822677}"/>
            </c:ext>
          </c:extLst>
        </c:ser>
        <c:ser>
          <c:idx val="1"/>
          <c:order val="1"/>
          <c:tx>
            <c:strRef>
              <c:f>'CHIRURGIE HC'!$C$65</c:f>
              <c:strCache>
                <c:ptCount val="1"/>
                <c:pt idx="0">
                  <c:v>Nb Séj. CUMUL 2020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6.8594565936175758E-2"/>
                  <c:y val="2.2624671916010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77-46C0-97CE-98DE27822677}"/>
                </c:ext>
              </c:extLst>
            </c:dLbl>
            <c:dLbl>
              <c:idx val="52"/>
              <c:layout>
                <c:manualLayout>
                  <c:x val="-1.9417475728155338E-2"/>
                  <c:y val="6.866952789699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77-46C0-97CE-98DE278226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66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'CHIRURGIE HC'!$A$66:$A$118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HC'!$C$66:$C$118</c:f>
              <c:numCache>
                <c:formatCode>General</c:formatCode>
                <c:ptCount val="53"/>
                <c:pt idx="0">
                  <c:v>14026</c:v>
                </c:pt>
                <c:pt idx="1">
                  <c:v>65234</c:v>
                </c:pt>
                <c:pt idx="2">
                  <c:v>123218</c:v>
                </c:pt>
                <c:pt idx="3">
                  <c:v>180731</c:v>
                </c:pt>
                <c:pt idx="4">
                  <c:v>237286</c:v>
                </c:pt>
                <c:pt idx="5">
                  <c:v>294344</c:v>
                </c:pt>
                <c:pt idx="6">
                  <c:v>350837</c:v>
                </c:pt>
                <c:pt idx="7">
                  <c:v>403420</c:v>
                </c:pt>
                <c:pt idx="8">
                  <c:v>452954</c:v>
                </c:pt>
                <c:pt idx="9">
                  <c:v>505494</c:v>
                </c:pt>
                <c:pt idx="10">
                  <c:v>560291</c:v>
                </c:pt>
                <c:pt idx="11">
                  <c:v>593911</c:v>
                </c:pt>
                <c:pt idx="12">
                  <c:v>614823</c:v>
                </c:pt>
                <c:pt idx="13">
                  <c:v>633195</c:v>
                </c:pt>
                <c:pt idx="14">
                  <c:v>652303</c:v>
                </c:pt>
                <c:pt idx="15">
                  <c:v>669700</c:v>
                </c:pt>
                <c:pt idx="16">
                  <c:v>690301</c:v>
                </c:pt>
                <c:pt idx="17">
                  <c:v>711844</c:v>
                </c:pt>
                <c:pt idx="18">
                  <c:v>734738</c:v>
                </c:pt>
                <c:pt idx="19">
                  <c:v>765612</c:v>
                </c:pt>
                <c:pt idx="20">
                  <c:v>797710</c:v>
                </c:pt>
                <c:pt idx="21">
                  <c:v>837455</c:v>
                </c:pt>
                <c:pt idx="22">
                  <c:v>874521</c:v>
                </c:pt>
                <c:pt idx="23">
                  <c:v>920159</c:v>
                </c:pt>
                <c:pt idx="24">
                  <c:v>967635</c:v>
                </c:pt>
                <c:pt idx="25">
                  <c:v>1017476</c:v>
                </c:pt>
                <c:pt idx="26">
                  <c:v>1068390</c:v>
                </c:pt>
                <c:pt idx="27">
                  <c:v>1119134</c:v>
                </c:pt>
                <c:pt idx="28">
                  <c:v>1158186</c:v>
                </c:pt>
                <c:pt idx="29">
                  <c:v>1203283</c:v>
                </c:pt>
                <c:pt idx="30">
                  <c:v>1245870</c:v>
                </c:pt>
                <c:pt idx="31">
                  <c:v>1282036</c:v>
                </c:pt>
                <c:pt idx="32">
                  <c:v>1314674</c:v>
                </c:pt>
                <c:pt idx="33">
                  <c:v>1348680</c:v>
                </c:pt>
                <c:pt idx="34">
                  <c:v>1386677</c:v>
                </c:pt>
                <c:pt idx="35">
                  <c:v>1430844</c:v>
                </c:pt>
                <c:pt idx="36">
                  <c:v>1481366</c:v>
                </c:pt>
                <c:pt idx="37">
                  <c:v>1533481</c:v>
                </c:pt>
                <c:pt idx="38">
                  <c:v>1586097</c:v>
                </c:pt>
                <c:pt idx="39">
                  <c:v>1639233</c:v>
                </c:pt>
                <c:pt idx="40">
                  <c:v>1693898</c:v>
                </c:pt>
                <c:pt idx="41">
                  <c:v>1749275</c:v>
                </c:pt>
                <c:pt idx="42">
                  <c:v>1797337</c:v>
                </c:pt>
                <c:pt idx="43">
                  <c:v>1839449</c:v>
                </c:pt>
                <c:pt idx="44">
                  <c:v>1883950</c:v>
                </c:pt>
                <c:pt idx="45">
                  <c:v>1921592</c:v>
                </c:pt>
                <c:pt idx="46">
                  <c:v>1963765</c:v>
                </c:pt>
                <c:pt idx="47">
                  <c:v>2007510</c:v>
                </c:pt>
                <c:pt idx="48">
                  <c:v>2053595</c:v>
                </c:pt>
                <c:pt idx="49">
                  <c:v>2101774</c:v>
                </c:pt>
                <c:pt idx="50">
                  <c:v>2150864</c:v>
                </c:pt>
                <c:pt idx="51">
                  <c:v>2180491</c:v>
                </c:pt>
                <c:pt idx="52">
                  <c:v>2195763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777-46C0-97CE-98DE27822677}"/>
            </c:ext>
          </c:extLst>
        </c:ser>
        <c:ser>
          <c:idx val="2"/>
          <c:order val="2"/>
          <c:tx>
            <c:strRef>
              <c:f>'CHIRURGIE HC'!$D$65</c:f>
              <c:strCache>
                <c:ptCount val="1"/>
                <c:pt idx="0">
                  <c:v>Nb Séj. CUMUL 2021</c:v>
                </c:pt>
              </c:strCache>
            </c:strRef>
          </c:tx>
          <c:spPr>
            <a:ln w="28575" cap="rnd">
              <a:solidFill>
                <a:srgbClr val="99FF33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6.3168967083639775E-3"/>
                  <c:y val="5.3205044491389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77-46C0-97CE-98DE278226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CC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'CHIRURGIE HC'!$A$66:$A$118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HC'!$D$66:$D$118</c:f>
              <c:numCache>
                <c:formatCode>General</c:formatCode>
                <c:ptCount val="53"/>
                <c:pt idx="0">
                  <c:v>4009</c:v>
                </c:pt>
                <c:pt idx="1">
                  <c:v>45411</c:v>
                </c:pt>
                <c:pt idx="2">
                  <c:v>95427</c:v>
                </c:pt>
                <c:pt idx="3">
                  <c:v>145626</c:v>
                </c:pt>
                <c:pt idx="4">
                  <c:v>194990</c:v>
                </c:pt>
                <c:pt idx="5">
                  <c:v>242783</c:v>
                </c:pt>
                <c:pt idx="6">
                  <c:v>289686</c:v>
                </c:pt>
                <c:pt idx="7">
                  <c:v>334645</c:v>
                </c:pt>
                <c:pt idx="8">
                  <c:v>377820</c:v>
                </c:pt>
                <c:pt idx="9">
                  <c:v>418731</c:v>
                </c:pt>
                <c:pt idx="10">
                  <c:v>462442</c:v>
                </c:pt>
                <c:pt idx="11">
                  <c:v>505570</c:v>
                </c:pt>
                <c:pt idx="12">
                  <c:v>547770</c:v>
                </c:pt>
                <c:pt idx="13">
                  <c:v>565997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777-46C0-97CE-98DE27822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135816"/>
        <c:axId val="397128928"/>
      </c:lineChart>
      <c:catAx>
        <c:axId val="39713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24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97128928"/>
        <c:crosses val="autoZero"/>
        <c:auto val="1"/>
        <c:lblAlgn val="ctr"/>
        <c:lblOffset val="100"/>
        <c:noMultiLvlLbl val="0"/>
      </c:catAx>
      <c:valAx>
        <c:axId val="39712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9713581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02584904997717"/>
          <c:y val="0.1785169993568283"/>
          <c:w val="0.61326025023571085"/>
          <c:h val="5.1979993917069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baseline="0" dirty="0">
                <a:solidFill>
                  <a:srgbClr val="00B050"/>
                </a:solidFill>
                <a:effectLst/>
              </a:rPr>
              <a:t>Ecart hebdomadaires (N &amp;%) </a:t>
            </a:r>
            <a:r>
              <a:rPr lang="fr-FR" sz="1400" b="1" i="0" baseline="0" dirty="0">
                <a:solidFill>
                  <a:srgbClr val="FF6600"/>
                </a:solidFill>
                <a:effectLst/>
              </a:rPr>
              <a:t>2021-2019</a:t>
            </a:r>
            <a:r>
              <a:rPr lang="fr-FR" sz="1400" b="1" i="0" baseline="0" dirty="0">
                <a:solidFill>
                  <a:srgbClr val="00B050"/>
                </a:solidFill>
                <a:effectLst/>
              </a:rPr>
              <a:t> Chirurgie H. 1 nuit +</a:t>
            </a:r>
            <a:endParaRPr lang="fr-FR" sz="1100" dirty="0">
              <a:solidFill>
                <a:srgbClr val="00B050"/>
              </a:solidFill>
              <a:effectLst/>
            </a:endParaRPr>
          </a:p>
        </c:rich>
      </c:tx>
      <c:layout>
        <c:manualLayout>
          <c:xMode val="edge"/>
          <c:yMode val="edge"/>
          <c:x val="7.740654550656798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2038230118038453E-2"/>
          <c:y val="0.215089698875608"/>
          <c:w val="0.85728285229350587"/>
          <c:h val="0.60752538474286766"/>
        </c:manualLayout>
      </c:layout>
      <c:areaChart>
        <c:grouping val="standard"/>
        <c:varyColors val="0"/>
        <c:ser>
          <c:idx val="0"/>
          <c:order val="0"/>
          <c:tx>
            <c:strRef>
              <c:f>'CHIRURGIE HC'!$B$6</c:f>
              <c:strCache>
                <c:ptCount val="1"/>
                <c:pt idx="0">
                  <c:v>Nb Séj. 2019</c:v>
                </c:pt>
              </c:strCache>
            </c:strRef>
          </c:tx>
          <c:spPr>
            <a:solidFill>
              <a:srgbClr val="99FF99">
                <a:alpha val="81176"/>
              </a:srgbClr>
            </a:solidFill>
            <a:ln w="28575">
              <a:solidFill>
                <a:srgbClr val="00B050"/>
              </a:solidFill>
              <a:prstDash val="sysDash"/>
            </a:ln>
            <a:effectLst/>
          </c:spPr>
          <c:cat>
            <c:strRef>
              <c:f>'CHIRURGIE HC'!$A$7:$A$20</c:f>
              <c:strCache>
                <c:ptCount val="14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</c:strCache>
            </c:strRef>
          </c:cat>
          <c:val>
            <c:numRef>
              <c:f>'CHIRURGIE HC'!$B$7:$B$20</c:f>
              <c:numCache>
                <c:formatCode>General</c:formatCode>
                <c:ptCount val="14"/>
                <c:pt idx="0">
                  <c:v>21105</c:v>
                </c:pt>
                <c:pt idx="1">
                  <c:v>53853</c:v>
                </c:pt>
                <c:pt idx="2">
                  <c:v>59897</c:v>
                </c:pt>
                <c:pt idx="3">
                  <c:v>58852</c:v>
                </c:pt>
                <c:pt idx="4">
                  <c:v>57489</c:v>
                </c:pt>
                <c:pt idx="5">
                  <c:v>58699</c:v>
                </c:pt>
                <c:pt idx="6">
                  <c:v>55872</c:v>
                </c:pt>
                <c:pt idx="7">
                  <c:v>52909</c:v>
                </c:pt>
                <c:pt idx="8">
                  <c:v>53563</c:v>
                </c:pt>
                <c:pt idx="9">
                  <c:v>54952</c:v>
                </c:pt>
                <c:pt idx="10">
                  <c:v>56352</c:v>
                </c:pt>
                <c:pt idx="11">
                  <c:v>56660</c:v>
                </c:pt>
                <c:pt idx="12">
                  <c:v>57013</c:v>
                </c:pt>
                <c:pt idx="13">
                  <c:v>56805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5-46FE-941A-DCF6AF9B8CD4}"/>
            </c:ext>
          </c:extLst>
        </c:ser>
        <c:ser>
          <c:idx val="1"/>
          <c:order val="1"/>
          <c:tx>
            <c:strRef>
              <c:f>'CHIRURGIE HC'!$D$6</c:f>
              <c:strCache>
                <c:ptCount val="1"/>
                <c:pt idx="0">
                  <c:v>Nb Séj. 2021</c:v>
                </c:pt>
              </c:strCache>
            </c:strRef>
          </c:tx>
          <c:spPr>
            <a:solidFill>
              <a:srgbClr val="000000">
                <a:alpha val="41961"/>
              </a:srgbClr>
            </a:solidFill>
            <a:ln w="28575">
              <a:solidFill>
                <a:srgbClr val="0070C0"/>
              </a:solidFill>
              <a:prstDash val="sysDash"/>
            </a:ln>
            <a:effectLst/>
          </c:spPr>
          <c:cat>
            <c:strRef>
              <c:f>'CHIRURGIE HC'!$A$7:$A$20</c:f>
              <c:strCache>
                <c:ptCount val="14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</c:strCache>
            </c:strRef>
          </c:cat>
          <c:val>
            <c:numRef>
              <c:f>'CHIRURGIE HC'!$D$7:$D$20</c:f>
              <c:numCache>
                <c:formatCode>General</c:formatCode>
                <c:ptCount val="14"/>
                <c:pt idx="0">
                  <c:v>4009</c:v>
                </c:pt>
                <c:pt idx="1">
                  <c:v>41402</c:v>
                </c:pt>
                <c:pt idx="2">
                  <c:v>50016</c:v>
                </c:pt>
                <c:pt idx="3">
                  <c:v>50199</c:v>
                </c:pt>
                <c:pt idx="4">
                  <c:v>49364</c:v>
                </c:pt>
                <c:pt idx="5">
                  <c:v>47793</c:v>
                </c:pt>
                <c:pt idx="6">
                  <c:v>46903</c:v>
                </c:pt>
                <c:pt idx="7">
                  <c:v>44959</c:v>
                </c:pt>
                <c:pt idx="8">
                  <c:v>43175</c:v>
                </c:pt>
                <c:pt idx="9">
                  <c:v>40911</c:v>
                </c:pt>
                <c:pt idx="10">
                  <c:v>43711</c:v>
                </c:pt>
                <c:pt idx="11">
                  <c:v>43128</c:v>
                </c:pt>
                <c:pt idx="12">
                  <c:v>42200</c:v>
                </c:pt>
                <c:pt idx="13">
                  <c:v>18227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95-46FE-941A-DCF6AF9B8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173872"/>
        <c:axId val="530180760"/>
      </c:areaChart>
      <c:lineChart>
        <c:grouping val="standard"/>
        <c:varyColors val="0"/>
        <c:ser>
          <c:idx val="2"/>
          <c:order val="2"/>
          <c:tx>
            <c:strRef>
              <c:f>'CHIRURGIE HC'!$J$6</c:f>
              <c:strCache>
                <c:ptCount val="1"/>
                <c:pt idx="0">
                  <c:v>ECART HEBDO (%) 2021-2019</c:v>
                </c:pt>
              </c:strCache>
            </c:strRef>
          </c:tx>
          <c:spPr>
            <a:ln w="381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1369452082200709E-3"/>
                  <c:y val="7.0629035911805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95-46FE-941A-DCF6AF9B8CD4}"/>
                </c:ext>
              </c:extLst>
            </c:dLbl>
            <c:dLbl>
              <c:idx val="4"/>
              <c:layout>
                <c:manualLayout>
                  <c:x val="0"/>
                  <c:y val="9.417204788240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95-46FE-941A-DCF6AF9B8CD4}"/>
                </c:ext>
              </c:extLst>
            </c:dLbl>
            <c:dLbl>
              <c:idx val="7"/>
              <c:layout>
                <c:manualLayout>
                  <c:x val="-7.8353752485501041E-17"/>
                  <c:y val="8.4754843094167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95-46FE-941A-DCF6AF9B8CD4}"/>
                </c:ext>
              </c:extLst>
            </c:dLbl>
            <c:dLbl>
              <c:idx val="9"/>
              <c:layout>
                <c:manualLayout>
                  <c:x val="-4.2738904164401417E-3"/>
                  <c:y val="8.9463445488287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95-46FE-941A-DCF6AF9B8CD4}"/>
                </c:ext>
              </c:extLst>
            </c:dLbl>
            <c:dLbl>
              <c:idx val="11"/>
              <c:layout>
                <c:manualLayout>
                  <c:x val="-4.5000027763461521E-2"/>
                  <c:y val="6.9741816578803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95-46FE-941A-DCF6AF9B8CD4}"/>
                </c:ext>
              </c:extLst>
            </c:dLbl>
            <c:dLbl>
              <c:idx val="13"/>
              <c:layout>
                <c:manualLayout>
                  <c:x val="-5.5E-2"/>
                  <c:y val="4.71976401179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95-46FE-941A-DCF6AF9B8CD4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95-46FE-941A-DCF6AF9B8CD4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95-46FE-941A-DCF6AF9B8CD4}"/>
                </c:ext>
              </c:extLst>
            </c:dLbl>
            <c:numFmt formatCode="#,##0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'CHIRURGIE HC'!$A$7:$A$20</c:f>
              <c:strCache>
                <c:ptCount val="14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</c:strCache>
            </c:strRef>
          </c:cat>
          <c:val>
            <c:numRef>
              <c:f>'CHIRURGIE HC'!$J$7:$J$20</c:f>
              <c:numCache>
                <c:formatCode>##0.0</c:formatCode>
                <c:ptCount val="14"/>
                <c:pt idx="0">
                  <c:v>-81.004501303008993</c:v>
                </c:pt>
                <c:pt idx="1">
                  <c:v>-23.120346127421001</c:v>
                </c:pt>
                <c:pt idx="2">
                  <c:v>-16.496652586941</c:v>
                </c:pt>
                <c:pt idx="3">
                  <c:v>-14.702983755862</c:v>
                </c:pt>
                <c:pt idx="4">
                  <c:v>-14.133138513455</c:v>
                </c:pt>
                <c:pt idx="5">
                  <c:v>-18.579532871087999</c:v>
                </c:pt>
                <c:pt idx="6">
                  <c:v>-16.052763459335999</c:v>
                </c:pt>
                <c:pt idx="7">
                  <c:v>-15.0257990134</c:v>
                </c:pt>
                <c:pt idx="8">
                  <c:v>-19.393984653585999</c:v>
                </c:pt>
                <c:pt idx="9">
                  <c:v>-25.551390304266</c:v>
                </c:pt>
                <c:pt idx="10">
                  <c:v>-22.432211811470999</c:v>
                </c:pt>
                <c:pt idx="11">
                  <c:v>-23.882809742323001</c:v>
                </c:pt>
                <c:pt idx="12">
                  <c:v>-25.981793626015001</c:v>
                </c:pt>
                <c:pt idx="13">
                  <c:v>-67.913035824310995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595-46FE-941A-DCF6AF9B8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180104"/>
        <c:axId val="530172888"/>
      </c:lineChart>
      <c:catAx>
        <c:axId val="53017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26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760"/>
        <c:crosses val="autoZero"/>
        <c:auto val="1"/>
        <c:lblAlgn val="ctr"/>
        <c:lblOffset val="100"/>
        <c:noMultiLvlLbl val="0"/>
      </c:catAx>
      <c:valAx>
        <c:axId val="530180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73872"/>
        <c:crosses val="autoZero"/>
        <c:crossBetween val="between"/>
      </c:valAx>
      <c:valAx>
        <c:axId val="530172888"/>
        <c:scaling>
          <c:orientation val="minMax"/>
          <c:max val="100"/>
          <c:min val="-1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104"/>
        <c:crosses val="max"/>
        <c:crossBetween val="between"/>
      </c:valAx>
      <c:catAx>
        <c:axId val="530180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0172888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95985744256884"/>
          <c:y val="0.17273748874291808"/>
          <c:w val="0.7729699172218859"/>
          <c:h val="8.801193538017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baseline="0" dirty="0">
                <a:solidFill>
                  <a:srgbClr val="00B050"/>
                </a:solidFill>
                <a:effectLst/>
              </a:rPr>
              <a:t>Ecart hebdomadaires (N &amp;%) </a:t>
            </a:r>
            <a:r>
              <a:rPr lang="fr-FR" sz="1400" b="1" i="0" baseline="0" dirty="0">
                <a:solidFill>
                  <a:srgbClr val="FF6600"/>
                </a:solidFill>
                <a:effectLst/>
              </a:rPr>
              <a:t>2021-2020 </a:t>
            </a:r>
            <a:r>
              <a:rPr lang="fr-FR" sz="1400" b="1" i="0" baseline="0" dirty="0">
                <a:solidFill>
                  <a:srgbClr val="00B050"/>
                </a:solidFill>
                <a:effectLst/>
              </a:rPr>
              <a:t>Chirurgie H. 1 nuit +</a:t>
            </a:r>
            <a:endParaRPr lang="fr-FR" sz="1100" dirty="0">
              <a:solidFill>
                <a:srgbClr val="00B050"/>
              </a:solidFill>
              <a:effectLst/>
            </a:endParaRPr>
          </a:p>
        </c:rich>
      </c:tx>
      <c:layout>
        <c:manualLayout>
          <c:xMode val="edge"/>
          <c:yMode val="edge"/>
          <c:x val="2.712379702537183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1624895179897768"/>
          <c:y val="0.19154668690500598"/>
          <c:w val="0.82211204607131694"/>
          <c:h val="0.61032273947228799"/>
        </c:manualLayout>
      </c:layout>
      <c:areaChart>
        <c:grouping val="standard"/>
        <c:varyColors val="0"/>
        <c:ser>
          <c:idx val="0"/>
          <c:order val="0"/>
          <c:tx>
            <c:strRef>
              <c:f>'CHIRURGIE HC'!$C$6</c:f>
              <c:strCache>
                <c:ptCount val="1"/>
                <c:pt idx="0">
                  <c:v>Nb Séj. 2020</c:v>
                </c:pt>
              </c:strCache>
            </c:strRef>
          </c:tx>
          <c:spPr>
            <a:solidFill>
              <a:srgbClr val="99FF99">
                <a:alpha val="81176"/>
              </a:srgbClr>
            </a:solidFill>
            <a:ln w="28575">
              <a:solidFill>
                <a:srgbClr val="00B050"/>
              </a:solidFill>
              <a:prstDash val="sysDash"/>
            </a:ln>
            <a:effectLst/>
          </c:spPr>
          <c:cat>
            <c:strRef>
              <c:f>'CHIRURGIE HC'!$A$7:$A$20</c:f>
              <c:strCache>
                <c:ptCount val="14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</c:strCache>
            </c:strRef>
          </c:cat>
          <c:val>
            <c:numRef>
              <c:f>'CHIRURGIE HC'!$C$7:$C$20</c:f>
              <c:numCache>
                <c:formatCode>General</c:formatCode>
                <c:ptCount val="14"/>
                <c:pt idx="0">
                  <c:v>14026</c:v>
                </c:pt>
                <c:pt idx="1">
                  <c:v>51208</c:v>
                </c:pt>
                <c:pt idx="2">
                  <c:v>57984</c:v>
                </c:pt>
                <c:pt idx="3">
                  <c:v>57513</c:v>
                </c:pt>
                <c:pt idx="4">
                  <c:v>56555</c:v>
                </c:pt>
                <c:pt idx="5">
                  <c:v>57058</c:v>
                </c:pt>
                <c:pt idx="6">
                  <c:v>56493</c:v>
                </c:pt>
                <c:pt idx="7">
                  <c:v>52583</c:v>
                </c:pt>
                <c:pt idx="8">
                  <c:v>49534</c:v>
                </c:pt>
                <c:pt idx="9">
                  <c:v>52540</c:v>
                </c:pt>
                <c:pt idx="10">
                  <c:v>54797</c:v>
                </c:pt>
                <c:pt idx="11">
                  <c:v>33620</c:v>
                </c:pt>
                <c:pt idx="12">
                  <c:v>20912</c:v>
                </c:pt>
                <c:pt idx="13">
                  <c:v>18372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11-444E-9037-59489CF4BEEA}"/>
            </c:ext>
          </c:extLst>
        </c:ser>
        <c:ser>
          <c:idx val="1"/>
          <c:order val="1"/>
          <c:tx>
            <c:strRef>
              <c:f>'CHIRURGIE HC'!$D$6</c:f>
              <c:strCache>
                <c:ptCount val="1"/>
                <c:pt idx="0">
                  <c:v>Nb Séj. 2021</c:v>
                </c:pt>
              </c:strCache>
            </c:strRef>
          </c:tx>
          <c:spPr>
            <a:solidFill>
              <a:srgbClr val="000000">
                <a:alpha val="41961"/>
              </a:srgbClr>
            </a:solidFill>
            <a:ln w="28575">
              <a:solidFill>
                <a:srgbClr val="0070C0"/>
              </a:solidFill>
              <a:prstDash val="sysDash"/>
            </a:ln>
            <a:effectLst/>
          </c:spPr>
          <c:cat>
            <c:strRef>
              <c:f>'CHIRURGIE HC'!$A$7:$A$20</c:f>
              <c:strCache>
                <c:ptCount val="14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</c:strCache>
            </c:strRef>
          </c:cat>
          <c:val>
            <c:numRef>
              <c:f>'CHIRURGIE HC'!$D$7:$D$20</c:f>
              <c:numCache>
                <c:formatCode>General</c:formatCode>
                <c:ptCount val="14"/>
                <c:pt idx="0">
                  <c:v>4009</c:v>
                </c:pt>
                <c:pt idx="1">
                  <c:v>41402</c:v>
                </c:pt>
                <c:pt idx="2">
                  <c:v>50016</c:v>
                </c:pt>
                <c:pt idx="3">
                  <c:v>50199</c:v>
                </c:pt>
                <c:pt idx="4">
                  <c:v>49364</c:v>
                </c:pt>
                <c:pt idx="5">
                  <c:v>47793</c:v>
                </c:pt>
                <c:pt idx="6">
                  <c:v>46903</c:v>
                </c:pt>
                <c:pt idx="7">
                  <c:v>44959</c:v>
                </c:pt>
                <c:pt idx="8">
                  <c:v>43175</c:v>
                </c:pt>
                <c:pt idx="9">
                  <c:v>40911</c:v>
                </c:pt>
                <c:pt idx="10">
                  <c:v>43711</c:v>
                </c:pt>
                <c:pt idx="11">
                  <c:v>43128</c:v>
                </c:pt>
                <c:pt idx="12">
                  <c:v>42200</c:v>
                </c:pt>
                <c:pt idx="13">
                  <c:v>18227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11-444E-9037-59489CF4B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173872"/>
        <c:axId val="530180760"/>
      </c:areaChart>
      <c:lineChart>
        <c:grouping val="standard"/>
        <c:varyColors val="0"/>
        <c:ser>
          <c:idx val="2"/>
          <c:order val="2"/>
          <c:tx>
            <c:strRef>
              <c:f>'CHIRURGIE HC'!$I$6</c:f>
              <c:strCache>
                <c:ptCount val="1"/>
                <c:pt idx="0">
                  <c:v>ECART HEBDO (%) 2021-2020</c:v>
                </c:pt>
              </c:strCache>
            </c:strRef>
          </c:tx>
          <c:spPr>
            <a:ln w="381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9.4172047882407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11-444E-9037-59489CF4BEEA}"/>
                </c:ext>
              </c:extLst>
            </c:dLbl>
            <c:dLbl>
              <c:idx val="4"/>
              <c:layout>
                <c:manualLayout>
                  <c:x val="-1.3013917376995424E-2"/>
                  <c:y val="9.888065027652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11-444E-9037-59489CF4BEEA}"/>
                </c:ext>
              </c:extLst>
            </c:dLbl>
            <c:dLbl>
              <c:idx val="6"/>
              <c:layout>
                <c:manualLayout>
                  <c:x val="-4.3379724589984745E-3"/>
                  <c:y val="8.9463445488287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11-444E-9037-59489CF4BEEA}"/>
                </c:ext>
              </c:extLst>
            </c:dLbl>
            <c:dLbl>
              <c:idx val="8"/>
              <c:layout>
                <c:manualLayout>
                  <c:x val="-2.168986229499317E-3"/>
                  <c:y val="9.888065027652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11-444E-9037-59489CF4BEEA}"/>
                </c:ext>
              </c:extLst>
            </c:dLbl>
            <c:dLbl>
              <c:idx val="10"/>
              <c:layout>
                <c:manualLayout>
                  <c:x val="-1.0844931147496188E-2"/>
                  <c:y val="8.9463445488287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11-444E-9037-59489CF4BEEA}"/>
                </c:ext>
              </c:extLst>
            </c:dLbl>
            <c:dLbl>
              <c:idx val="11"/>
              <c:layout>
                <c:manualLayout>
                  <c:x val="-4.4999999999999998E-2"/>
                  <c:y val="-4.3264503441494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11-444E-9037-59489CF4BEEA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11-444E-9037-59489CF4BEEA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311-444E-9037-59489CF4BEEA}"/>
                </c:ext>
              </c:extLst>
            </c:dLbl>
            <c:numFmt formatCode="#,##0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'CHIRURGIE HC'!$A$7:$A$20</c:f>
              <c:strCache>
                <c:ptCount val="14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</c:strCache>
            </c:strRef>
          </c:cat>
          <c:val>
            <c:numRef>
              <c:f>'CHIRURGIE HC'!$I$7:$I$20</c:f>
              <c:numCache>
                <c:formatCode>##0.0</c:formatCode>
                <c:ptCount val="14"/>
                <c:pt idx="0">
                  <c:v>-71.417367745614996</c:v>
                </c:pt>
                <c:pt idx="1">
                  <c:v>-19.149351663802999</c:v>
                </c:pt>
                <c:pt idx="2">
                  <c:v>-13.741721854305</c:v>
                </c:pt>
                <c:pt idx="3">
                  <c:v>-12.717124823953</c:v>
                </c:pt>
                <c:pt idx="4">
                  <c:v>-12.715056140041</c:v>
                </c:pt>
                <c:pt idx="5">
                  <c:v>-16.237863226891999</c:v>
                </c:pt>
                <c:pt idx="6">
                  <c:v>-16.975554493476999</c:v>
                </c:pt>
                <c:pt idx="7">
                  <c:v>-14.498982560904</c:v>
                </c:pt>
                <c:pt idx="8">
                  <c:v>-12.837646868817</c:v>
                </c:pt>
                <c:pt idx="9">
                  <c:v>-22.133612485724999</c:v>
                </c:pt>
                <c:pt idx="10">
                  <c:v>-20.231034545686999</c:v>
                </c:pt>
                <c:pt idx="11">
                  <c:v>28.280785246876899</c:v>
                </c:pt>
                <c:pt idx="12">
                  <c:v>101.798010711553</c:v>
                </c:pt>
                <c:pt idx="13">
                  <c:v>-0.78924450250379996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311-444E-9037-59489CF4B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180104"/>
        <c:axId val="530172888"/>
      </c:lineChart>
      <c:catAx>
        <c:axId val="53017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5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760"/>
        <c:crosses val="autoZero"/>
        <c:auto val="1"/>
        <c:lblAlgn val="ctr"/>
        <c:lblOffset val="100"/>
        <c:noMultiLvlLbl val="0"/>
      </c:catAx>
      <c:valAx>
        <c:axId val="530180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73872"/>
        <c:crosses val="autoZero"/>
        <c:crossBetween val="between"/>
      </c:valAx>
      <c:valAx>
        <c:axId val="530172888"/>
        <c:scaling>
          <c:orientation val="minMax"/>
          <c:max val="100"/>
          <c:min val="-1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104"/>
        <c:crosses val="max"/>
        <c:crossBetween val="between"/>
      </c:valAx>
      <c:catAx>
        <c:axId val="530180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0172888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03117191863057"/>
          <c:y val="0.11152565761935287"/>
          <c:w val="0.72807880763824728"/>
          <c:h val="8.801193538017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i="0" baseline="0" dirty="0">
                <a:solidFill>
                  <a:srgbClr val="00B050"/>
                </a:solidFill>
                <a:effectLst/>
              </a:rPr>
              <a:t>Ecarts hebdo. (%) 2020-2019 : </a:t>
            </a:r>
            <a:r>
              <a:rPr lang="fr-FR" sz="1600" b="1" i="0" baseline="0" dirty="0">
                <a:solidFill>
                  <a:srgbClr val="FF6600"/>
                </a:solidFill>
                <a:effectLst/>
              </a:rPr>
              <a:t>Chirurgie</a:t>
            </a:r>
            <a:r>
              <a:rPr lang="fr-FR" sz="1600" b="1" i="0" baseline="0" dirty="0">
                <a:solidFill>
                  <a:srgbClr val="00B050"/>
                </a:solidFill>
                <a:effectLst/>
              </a:rPr>
              <a:t> par </a:t>
            </a:r>
            <a:r>
              <a:rPr lang="fr-FR" sz="1600" b="1" i="0" baseline="0" dirty="0">
                <a:solidFill>
                  <a:srgbClr val="FF6600"/>
                </a:solidFill>
                <a:effectLst/>
              </a:rPr>
              <a:t>catégorie*</a:t>
            </a:r>
            <a:r>
              <a:rPr lang="fr-FR" sz="1600" b="1" i="0" baseline="0" dirty="0">
                <a:solidFill>
                  <a:srgbClr val="00B050"/>
                </a:solidFill>
                <a:effectLst/>
              </a:rPr>
              <a:t>  (</a:t>
            </a:r>
            <a:r>
              <a:rPr lang="fr-FR" sz="1600" b="1" i="0" baseline="0" dirty="0" err="1">
                <a:solidFill>
                  <a:srgbClr val="00B050"/>
                </a:solidFill>
                <a:effectLst/>
              </a:rPr>
              <a:t>Hosp</a:t>
            </a:r>
            <a:r>
              <a:rPr lang="fr-FR" sz="1600" b="1" i="0" baseline="0" dirty="0">
                <a:solidFill>
                  <a:srgbClr val="00B050"/>
                </a:solidFill>
                <a:effectLst/>
              </a:rPr>
              <a:t>. </a:t>
            </a:r>
            <a:r>
              <a:rPr lang="fr-FR" sz="1600" b="1" i="0" baseline="0" dirty="0" err="1">
                <a:solidFill>
                  <a:srgbClr val="00B050"/>
                </a:solidFill>
                <a:effectLst/>
              </a:rPr>
              <a:t>Ambu</a:t>
            </a:r>
            <a:r>
              <a:rPr lang="fr-FR" sz="1600" b="1" i="0" baseline="0" dirty="0">
                <a:solidFill>
                  <a:srgbClr val="00B050"/>
                </a:solidFill>
                <a:effectLst/>
              </a:rPr>
              <a:t> </a:t>
            </a:r>
            <a:r>
              <a:rPr lang="fr-FR" sz="1600" b="1" i="0" baseline="0" dirty="0">
                <a:solidFill>
                  <a:srgbClr val="FF6600"/>
                </a:solidFill>
                <a:effectLst/>
              </a:rPr>
              <a:t>0 nuit</a:t>
            </a:r>
            <a:r>
              <a:rPr lang="fr-FR" sz="1600" b="1" i="0" baseline="0" dirty="0">
                <a:solidFill>
                  <a:srgbClr val="00B050"/>
                </a:solidFill>
                <a:effectLst/>
              </a:rPr>
              <a:t>) </a:t>
            </a:r>
            <a:endParaRPr lang="fr-FR" sz="1200" dirty="0">
              <a:solidFill>
                <a:srgbClr val="00B050"/>
              </a:solidFill>
              <a:effectLst/>
            </a:endParaRPr>
          </a:p>
        </c:rich>
      </c:tx>
      <c:layout>
        <c:manualLayout>
          <c:xMode val="edge"/>
          <c:yMode val="edge"/>
          <c:x val="6.1890952546307144E-4"/>
          <c:y val="1.5447704472351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123910166771465E-2"/>
          <c:y val="0.17958202890857353"/>
          <c:w val="0.92937236872236606"/>
          <c:h val="0.6584576307046115"/>
        </c:manualLayout>
      </c:layout>
      <c:lineChart>
        <c:grouping val="standard"/>
        <c:varyColors val="0"/>
        <c:ser>
          <c:idx val="2"/>
          <c:order val="0"/>
          <c:tx>
            <c:strRef>
              <c:f>'CHIRURGIE HA0'!$Q$6</c:f>
              <c:strCache>
                <c:ptCount val="1"/>
                <c:pt idx="0">
                  <c:v>Ecart (%) 2020-2019 : CH</c:v>
                </c:pt>
              </c:strCache>
            </c:strRef>
          </c:tx>
          <c:spPr>
            <a:ln w="19050" cap="rnd">
              <a:solidFill>
                <a:srgbClr val="00206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'CHIRURGIE HA0'!$A$7:$A$59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HA0'!$Q$7:$Q$59</c:f>
              <c:numCache>
                <c:formatCode>##0.0</c:formatCode>
                <c:ptCount val="53"/>
                <c:pt idx="0">
                  <c:v>-43.427060802691997</c:v>
                </c:pt>
                <c:pt idx="1">
                  <c:v>0.73646647938652998</c:v>
                </c:pt>
                <c:pt idx="2">
                  <c:v>0.1924853711118</c:v>
                </c:pt>
                <c:pt idx="3">
                  <c:v>0.73968026723932001</c:v>
                </c:pt>
                <c:pt idx="4">
                  <c:v>8.8788441359269998E-2</c:v>
                </c:pt>
                <c:pt idx="5">
                  <c:v>1.83429193222447</c:v>
                </c:pt>
                <c:pt idx="6">
                  <c:v>4.7030959228556899</c:v>
                </c:pt>
                <c:pt idx="7">
                  <c:v>0.97898329441350995</c:v>
                </c:pt>
                <c:pt idx="8">
                  <c:v>-4.3317258008956001</c:v>
                </c:pt>
                <c:pt idx="9">
                  <c:v>3.54603854389722</c:v>
                </c:pt>
                <c:pt idx="10">
                  <c:v>-2.9745722053414001</c:v>
                </c:pt>
                <c:pt idx="11">
                  <c:v>-80.291616038881997</c:v>
                </c:pt>
                <c:pt idx="12">
                  <c:v>-89.795111146270003</c:v>
                </c:pt>
                <c:pt idx="13">
                  <c:v>-91.348541278709007</c:v>
                </c:pt>
                <c:pt idx="14">
                  <c:v>-89.853848103404999</c:v>
                </c:pt>
                <c:pt idx="15">
                  <c:v>-89.456961294050004</c:v>
                </c:pt>
                <c:pt idx="16">
                  <c:v>-83.313481321061005</c:v>
                </c:pt>
                <c:pt idx="17">
                  <c:v>-81.607730699797997</c:v>
                </c:pt>
                <c:pt idx="18">
                  <c:v>-78.694230566396001</c:v>
                </c:pt>
                <c:pt idx="19">
                  <c:v>-68.600517129929003</c:v>
                </c:pt>
                <c:pt idx="20">
                  <c:v>-69.996838444515006</c:v>
                </c:pt>
                <c:pt idx="21">
                  <c:v>-32.195288494366999</c:v>
                </c:pt>
                <c:pt idx="22">
                  <c:v>-50.156765676568</c:v>
                </c:pt>
                <c:pt idx="23">
                  <c:v>-16.873819230386999</c:v>
                </c:pt>
                <c:pt idx="24">
                  <c:v>-26.409253828609</c:v>
                </c:pt>
                <c:pt idx="25">
                  <c:v>-14.166102841678001</c:v>
                </c:pt>
                <c:pt idx="26">
                  <c:v>-14.305200341006</c:v>
                </c:pt>
                <c:pt idx="27">
                  <c:v>2.2948882103811701</c:v>
                </c:pt>
                <c:pt idx="28">
                  <c:v>-24.612272420768999</c:v>
                </c:pt>
                <c:pt idx="29">
                  <c:v>1.7439791197057799</c:v>
                </c:pt>
                <c:pt idx="30">
                  <c:v>6.4361191162343898</c:v>
                </c:pt>
                <c:pt idx="31">
                  <c:v>10.3415103415103</c:v>
                </c:pt>
                <c:pt idx="32">
                  <c:v>50.218340611353703</c:v>
                </c:pt>
                <c:pt idx="33">
                  <c:v>-3.1085127620134001</c:v>
                </c:pt>
                <c:pt idx="34">
                  <c:v>-1.21138703816E-2</c:v>
                </c:pt>
                <c:pt idx="35">
                  <c:v>-8.8467180051338001</c:v>
                </c:pt>
                <c:pt idx="36">
                  <c:v>-1.4382978723404001</c:v>
                </c:pt>
                <c:pt idx="37">
                  <c:v>4.81685462015911</c:v>
                </c:pt>
                <c:pt idx="38">
                  <c:v>1.09861814436529</c:v>
                </c:pt>
                <c:pt idx="39">
                  <c:v>0.33365885416667002</c:v>
                </c:pt>
                <c:pt idx="40">
                  <c:v>2.2976374117074001</c:v>
                </c:pt>
                <c:pt idx="41">
                  <c:v>1.2249091196459601</c:v>
                </c:pt>
                <c:pt idx="42">
                  <c:v>-3.8107511045655</c:v>
                </c:pt>
                <c:pt idx="43">
                  <c:v>5.7626690256539899</c:v>
                </c:pt>
                <c:pt idx="44">
                  <c:v>-32.830248629755999</c:v>
                </c:pt>
                <c:pt idx="45">
                  <c:v>-32.021108179419997</c:v>
                </c:pt>
                <c:pt idx="46">
                  <c:v>-39.923149309911999</c:v>
                </c:pt>
                <c:pt idx="47">
                  <c:v>-35.735501016100997</c:v>
                </c:pt>
                <c:pt idx="48">
                  <c:v>-24.842277755017999</c:v>
                </c:pt>
                <c:pt idx="49">
                  <c:v>-19.361850787982</c:v>
                </c:pt>
                <c:pt idx="50">
                  <c:v>-16.994414262759001</c:v>
                </c:pt>
                <c:pt idx="51">
                  <c:v>41.503667481662603</c:v>
                </c:pt>
                <c:pt idx="52">
                  <c:v>125.46938775510201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68-4DC9-89F3-28B09FBC9086}"/>
            </c:ext>
          </c:extLst>
        </c:ser>
        <c:ser>
          <c:idx val="4"/>
          <c:order val="1"/>
          <c:tx>
            <c:strRef>
              <c:f>'CHIRURGIE HA0'!$R$6</c:f>
              <c:strCache>
                <c:ptCount val="1"/>
                <c:pt idx="0">
                  <c:v>Ecart (%) 2020-2019 : CLCC</c:v>
                </c:pt>
              </c:strCache>
            </c:strRef>
          </c:tx>
          <c:spPr>
            <a:ln w="19050" cap="rnd">
              <a:solidFill>
                <a:srgbClr val="FF3399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'CHIRURGIE HA0'!$A$7:$A$59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HA0'!$R$7:$R$59</c:f>
              <c:numCache>
                <c:formatCode>##0.0</c:formatCode>
                <c:ptCount val="53"/>
                <c:pt idx="0">
                  <c:v>-37.344398340249001</c:v>
                </c:pt>
                <c:pt idx="1">
                  <c:v>12.962962962962999</c:v>
                </c:pt>
                <c:pt idx="2">
                  <c:v>10.4700854700855</c:v>
                </c:pt>
                <c:pt idx="3">
                  <c:v>18.358531317494599</c:v>
                </c:pt>
                <c:pt idx="4">
                  <c:v>4.2792792792792804</c:v>
                </c:pt>
                <c:pt idx="5">
                  <c:v>8.2474226804123703</c:v>
                </c:pt>
                <c:pt idx="6">
                  <c:v>19.148936170212799</c:v>
                </c:pt>
                <c:pt idx="7">
                  <c:v>2.3866348448687398</c:v>
                </c:pt>
                <c:pt idx="8">
                  <c:v>7.39856801909308</c:v>
                </c:pt>
                <c:pt idx="9">
                  <c:v>6.0975609756097597</c:v>
                </c:pt>
                <c:pt idx="10">
                  <c:v>2.07900207900208</c:v>
                </c:pt>
                <c:pt idx="11">
                  <c:v>-37.525354969574003</c:v>
                </c:pt>
                <c:pt idx="12">
                  <c:v>-41.825902335456</c:v>
                </c:pt>
                <c:pt idx="13">
                  <c:v>-38.398357289528001</c:v>
                </c:pt>
                <c:pt idx="14">
                  <c:v>-44.933920704846003</c:v>
                </c:pt>
                <c:pt idx="15">
                  <c:v>-58.139534883720998</c:v>
                </c:pt>
                <c:pt idx="16">
                  <c:v>-28.205128205127998</c:v>
                </c:pt>
                <c:pt idx="17">
                  <c:v>-31.887755102041002</c:v>
                </c:pt>
                <c:pt idx="18">
                  <c:v>-39.130434782609001</c:v>
                </c:pt>
                <c:pt idx="19">
                  <c:v>-32.741617357001999</c:v>
                </c:pt>
                <c:pt idx="20">
                  <c:v>-49.460043196543999</c:v>
                </c:pt>
                <c:pt idx="21">
                  <c:v>6.28571428571429</c:v>
                </c:pt>
                <c:pt idx="22">
                  <c:v>-35.641547861507</c:v>
                </c:pt>
                <c:pt idx="23">
                  <c:v>-7.2463768115942004</c:v>
                </c:pt>
                <c:pt idx="24">
                  <c:v>-18.295218295218</c:v>
                </c:pt>
                <c:pt idx="25">
                  <c:v>-17.926565874729999</c:v>
                </c:pt>
                <c:pt idx="26">
                  <c:v>-16.962524654831999</c:v>
                </c:pt>
                <c:pt idx="27">
                  <c:v>-7.3732718894009004</c:v>
                </c:pt>
                <c:pt idx="28">
                  <c:v>-25.668449197861001</c:v>
                </c:pt>
                <c:pt idx="29">
                  <c:v>-6.0941828254847996</c:v>
                </c:pt>
                <c:pt idx="30">
                  <c:v>3.1791907514450899</c:v>
                </c:pt>
                <c:pt idx="31">
                  <c:v>-1.3468013468013</c:v>
                </c:pt>
                <c:pt idx="32">
                  <c:v>19.696969696969699</c:v>
                </c:pt>
                <c:pt idx="33">
                  <c:v>-2.6162790697673999</c:v>
                </c:pt>
                <c:pt idx="34">
                  <c:v>-4.2105263157895001</c:v>
                </c:pt>
                <c:pt idx="35">
                  <c:v>-9.1269841269840999</c:v>
                </c:pt>
                <c:pt idx="36">
                  <c:v>-2.1786492374728001</c:v>
                </c:pt>
                <c:pt idx="37">
                  <c:v>-3.3970276008493001</c:v>
                </c:pt>
                <c:pt idx="38">
                  <c:v>-0.21052631578950001</c:v>
                </c:pt>
                <c:pt idx="39">
                  <c:v>12.210526315789499</c:v>
                </c:pt>
                <c:pt idx="40">
                  <c:v>12.526539278131599</c:v>
                </c:pt>
                <c:pt idx="41">
                  <c:v>11.728395061728399</c:v>
                </c:pt>
                <c:pt idx="42">
                  <c:v>1.16279069767442</c:v>
                </c:pt>
                <c:pt idx="43">
                  <c:v>33.544303797468402</c:v>
                </c:pt>
                <c:pt idx="44">
                  <c:v>18.292682926829301</c:v>
                </c:pt>
                <c:pt idx="45">
                  <c:v>-6.1274509803921999</c:v>
                </c:pt>
                <c:pt idx="46">
                  <c:v>13.8009049773756</c:v>
                </c:pt>
                <c:pt idx="47">
                  <c:v>-3.9370078740157002</c:v>
                </c:pt>
                <c:pt idx="48">
                  <c:v>3.16455696202532</c:v>
                </c:pt>
                <c:pt idx="49">
                  <c:v>6.3394683026584904</c:v>
                </c:pt>
                <c:pt idx="50">
                  <c:v>12.8755364806867</c:v>
                </c:pt>
                <c:pt idx="51">
                  <c:v>30.2469135802469</c:v>
                </c:pt>
                <c:pt idx="52">
                  <c:v>153.65853658536599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68-4DC9-89F3-28B09FBC9086}"/>
            </c:ext>
          </c:extLst>
        </c:ser>
        <c:ser>
          <c:idx val="6"/>
          <c:order val="2"/>
          <c:tx>
            <c:strRef>
              <c:f>'CHIRURGIE HA0'!$S$6</c:f>
              <c:strCache>
                <c:ptCount val="1"/>
                <c:pt idx="0">
                  <c:v>Ecart (%) 2020-2019 : CHU</c:v>
                </c:pt>
              </c:strCache>
            </c:strRef>
          </c:tx>
          <c:spPr>
            <a:ln w="19050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'CHIRURGIE HA0'!$A$7:$A$59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HA0'!$S$7:$S$59</c:f>
              <c:numCache>
                <c:formatCode>##0.0</c:formatCode>
                <c:ptCount val="53"/>
                <c:pt idx="0">
                  <c:v>-40.8203125</c:v>
                </c:pt>
                <c:pt idx="1">
                  <c:v>1.9891745602165101</c:v>
                </c:pt>
                <c:pt idx="2">
                  <c:v>2.31660231660232</c:v>
                </c:pt>
                <c:pt idx="3">
                  <c:v>0.35685963521015002</c:v>
                </c:pt>
                <c:pt idx="4">
                  <c:v>7.3823571736940599</c:v>
                </c:pt>
                <c:pt idx="5">
                  <c:v>3.03930838849115</c:v>
                </c:pt>
                <c:pt idx="6">
                  <c:v>5.4629097182288699</c:v>
                </c:pt>
                <c:pt idx="7">
                  <c:v>0.66066066066065998</c:v>
                </c:pt>
                <c:pt idx="8">
                  <c:v>-2.6058162971494001</c:v>
                </c:pt>
                <c:pt idx="9">
                  <c:v>5.0812161599333603</c:v>
                </c:pt>
                <c:pt idx="10">
                  <c:v>-2.3540489642184999</c:v>
                </c:pt>
                <c:pt idx="11">
                  <c:v>-74.728298252854998</c:v>
                </c:pt>
                <c:pt idx="12">
                  <c:v>-85.813436979456</c:v>
                </c:pt>
                <c:pt idx="13">
                  <c:v>-88.336594911936999</c:v>
                </c:pt>
                <c:pt idx="14">
                  <c:v>-88.505268996118005</c:v>
                </c:pt>
                <c:pt idx="15">
                  <c:v>-88.192955589587001</c:v>
                </c:pt>
                <c:pt idx="16">
                  <c:v>-80.963425512935004</c:v>
                </c:pt>
                <c:pt idx="17">
                  <c:v>-78.403669724771007</c:v>
                </c:pt>
                <c:pt idx="18">
                  <c:v>-77.636768993312003</c:v>
                </c:pt>
                <c:pt idx="19">
                  <c:v>-61.145685997171</c:v>
                </c:pt>
                <c:pt idx="20">
                  <c:v>-64.348404255318997</c:v>
                </c:pt>
                <c:pt idx="21">
                  <c:v>-24.157934131737001</c:v>
                </c:pt>
                <c:pt idx="22">
                  <c:v>-48.223213079314</c:v>
                </c:pt>
                <c:pt idx="23">
                  <c:v>-12.239715591671001</c:v>
                </c:pt>
                <c:pt idx="24">
                  <c:v>-24.389907624431</c:v>
                </c:pt>
                <c:pt idx="25">
                  <c:v>-17.509833175097999</c:v>
                </c:pt>
                <c:pt idx="26">
                  <c:v>-12.402771885165</c:v>
                </c:pt>
                <c:pt idx="27">
                  <c:v>-6.8328577864544</c:v>
                </c:pt>
                <c:pt idx="28">
                  <c:v>-28.987470369116</c:v>
                </c:pt>
                <c:pt idx="29">
                  <c:v>4.9225883287018704</c:v>
                </c:pt>
                <c:pt idx="30">
                  <c:v>15.506906437320801</c:v>
                </c:pt>
                <c:pt idx="31">
                  <c:v>7.2007481296758096</c:v>
                </c:pt>
                <c:pt idx="32">
                  <c:v>43.807040417209897</c:v>
                </c:pt>
                <c:pt idx="33">
                  <c:v>-2.6764628706376001</c:v>
                </c:pt>
                <c:pt idx="34">
                  <c:v>-8.1612777561356005</c:v>
                </c:pt>
                <c:pt idx="35">
                  <c:v>-6.2688941925219002</c:v>
                </c:pt>
                <c:pt idx="36">
                  <c:v>-2.2004204625088</c:v>
                </c:pt>
                <c:pt idx="37">
                  <c:v>10.046511627907</c:v>
                </c:pt>
                <c:pt idx="38">
                  <c:v>-4.8571026326903999</c:v>
                </c:pt>
                <c:pt idx="39">
                  <c:v>2.3756906077348101</c:v>
                </c:pt>
                <c:pt idx="40">
                  <c:v>4.7265457661002399</c:v>
                </c:pt>
                <c:pt idx="41">
                  <c:v>4.3661971830985902</c:v>
                </c:pt>
                <c:pt idx="42">
                  <c:v>-4.8266381548800998</c:v>
                </c:pt>
                <c:pt idx="43">
                  <c:v>6.8428906416542299</c:v>
                </c:pt>
                <c:pt idx="44">
                  <c:v>-22.692517749863001</c:v>
                </c:pt>
                <c:pt idx="45">
                  <c:v>-21.447368421053</c:v>
                </c:pt>
                <c:pt idx="46">
                  <c:v>-33.846777462505003</c:v>
                </c:pt>
                <c:pt idx="47">
                  <c:v>-25.93451568895</c:v>
                </c:pt>
                <c:pt idx="48">
                  <c:v>-16.678465241399</c:v>
                </c:pt>
                <c:pt idx="49">
                  <c:v>-12.937302785019</c:v>
                </c:pt>
                <c:pt idx="50">
                  <c:v>-5.2852591949030003</c:v>
                </c:pt>
                <c:pt idx="51">
                  <c:v>59.426934097421203</c:v>
                </c:pt>
                <c:pt idx="52">
                  <c:v>131.00137174211301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68-4DC9-89F3-28B09FBC9086}"/>
            </c:ext>
          </c:extLst>
        </c:ser>
        <c:ser>
          <c:idx val="8"/>
          <c:order val="3"/>
          <c:tx>
            <c:strRef>
              <c:f>'CHIRURGIE HA0'!$T$6</c:f>
              <c:strCache>
                <c:ptCount val="1"/>
                <c:pt idx="0">
                  <c:v>Ecart (%) 2020-2019 : PRIVE</c:v>
                </c:pt>
              </c:strCache>
            </c:strRef>
          </c:tx>
          <c:spPr>
            <a:ln w="19050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'CHIRURGIE HA0'!$A$7:$A$59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HA0'!$T$7:$T$59</c:f>
              <c:numCache>
                <c:formatCode>##0.0</c:formatCode>
                <c:ptCount val="53"/>
                <c:pt idx="0">
                  <c:v>-45.468384074941</c:v>
                </c:pt>
                <c:pt idx="1">
                  <c:v>1.00921105326392</c:v>
                </c:pt>
                <c:pt idx="2">
                  <c:v>3.6088120740019498</c:v>
                </c:pt>
                <c:pt idx="3">
                  <c:v>4.24325788837481</c:v>
                </c:pt>
                <c:pt idx="4">
                  <c:v>3.05058566096023</c:v>
                </c:pt>
                <c:pt idx="5">
                  <c:v>4.0525196639071801</c:v>
                </c:pt>
                <c:pt idx="6">
                  <c:v>10.340799317053399</c:v>
                </c:pt>
                <c:pt idx="7">
                  <c:v>4.3553604436229199</c:v>
                </c:pt>
                <c:pt idx="8">
                  <c:v>-6.0887375052873001</c:v>
                </c:pt>
                <c:pt idx="9">
                  <c:v>3.0540045181364799</c:v>
                </c:pt>
                <c:pt idx="10">
                  <c:v>3.7326462822587501</c:v>
                </c:pt>
                <c:pt idx="11">
                  <c:v>-81.387006775608</c:v>
                </c:pt>
                <c:pt idx="12">
                  <c:v>-89.095912279965006</c:v>
                </c:pt>
                <c:pt idx="13">
                  <c:v>-89.951716849369006</c:v>
                </c:pt>
                <c:pt idx="14">
                  <c:v>-87.929988735810994</c:v>
                </c:pt>
                <c:pt idx="15">
                  <c:v>-86.696214488120006</c:v>
                </c:pt>
                <c:pt idx="16">
                  <c:v>-80.090383427833999</c:v>
                </c:pt>
                <c:pt idx="17">
                  <c:v>-80.113311361097999</c:v>
                </c:pt>
                <c:pt idx="18">
                  <c:v>-76.145876502278995</c:v>
                </c:pt>
                <c:pt idx="19">
                  <c:v>-49.214997192704999</c:v>
                </c:pt>
                <c:pt idx="20">
                  <c:v>-47.483538145368001</c:v>
                </c:pt>
                <c:pt idx="21">
                  <c:v>11.1073380051246</c:v>
                </c:pt>
                <c:pt idx="22">
                  <c:v>-28.388394747987999</c:v>
                </c:pt>
                <c:pt idx="23">
                  <c:v>12.214096779212699</c:v>
                </c:pt>
                <c:pt idx="24">
                  <c:v>-4.2943737727312001</c:v>
                </c:pt>
                <c:pt idx="25">
                  <c:v>3.4904554402884398</c:v>
                </c:pt>
                <c:pt idx="26">
                  <c:v>8.4159662903336603</c:v>
                </c:pt>
                <c:pt idx="27">
                  <c:v>18.413881748072001</c:v>
                </c:pt>
                <c:pt idx="28">
                  <c:v>-11.423075818907</c:v>
                </c:pt>
                <c:pt idx="29">
                  <c:v>29.4176804541768</c:v>
                </c:pt>
                <c:pt idx="30">
                  <c:v>47.5993304554665</c:v>
                </c:pt>
                <c:pt idx="31">
                  <c:v>34.2793650793651</c:v>
                </c:pt>
                <c:pt idx="32">
                  <c:v>69.926447736455003</c:v>
                </c:pt>
                <c:pt idx="33">
                  <c:v>3.8461538461538498</c:v>
                </c:pt>
                <c:pt idx="34">
                  <c:v>5.3819499634421604</c:v>
                </c:pt>
                <c:pt idx="35">
                  <c:v>2.41145983299741</c:v>
                </c:pt>
                <c:pt idx="36">
                  <c:v>6.8120382050819996</c:v>
                </c:pt>
                <c:pt idx="37">
                  <c:v>6.80623647365399</c:v>
                </c:pt>
                <c:pt idx="38">
                  <c:v>4.8968345230088302</c:v>
                </c:pt>
                <c:pt idx="39">
                  <c:v>5.9880622468556801</c:v>
                </c:pt>
                <c:pt idx="40">
                  <c:v>9.2596929759192701</c:v>
                </c:pt>
                <c:pt idx="41">
                  <c:v>7.35312030533112</c:v>
                </c:pt>
                <c:pt idx="42">
                  <c:v>2.4137775166116699</c:v>
                </c:pt>
                <c:pt idx="43">
                  <c:v>21.992994633503699</c:v>
                </c:pt>
                <c:pt idx="44">
                  <c:v>-8.8049058186684999</c:v>
                </c:pt>
                <c:pt idx="45">
                  <c:v>-13.291983789661</c:v>
                </c:pt>
                <c:pt idx="46">
                  <c:v>-12.230632501846999</c:v>
                </c:pt>
                <c:pt idx="47">
                  <c:v>-8.4728308058882007</c:v>
                </c:pt>
                <c:pt idx="48">
                  <c:v>-1.3733888319156999</c:v>
                </c:pt>
                <c:pt idx="49">
                  <c:v>2.6399408461400098</c:v>
                </c:pt>
                <c:pt idx="50">
                  <c:v>5.7470326712077302</c:v>
                </c:pt>
                <c:pt idx="51">
                  <c:v>107.16740800647</c:v>
                </c:pt>
                <c:pt idx="52">
                  <c:v>164.46648426812601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68-4DC9-89F3-28B09FBC9086}"/>
            </c:ext>
          </c:extLst>
        </c:ser>
        <c:ser>
          <c:idx val="11"/>
          <c:order val="4"/>
          <c:tx>
            <c:strRef>
              <c:f>'CHIRURGIE HA0'!$U$6</c:f>
              <c:strCache>
                <c:ptCount val="1"/>
                <c:pt idx="0">
                  <c:v>Ecart (%) 2020-2019 : PSPH</c:v>
                </c:pt>
              </c:strCache>
            </c:strRef>
          </c:tx>
          <c:spPr>
            <a:ln w="19050" cap="rnd">
              <a:solidFill>
                <a:srgbClr val="C0504D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'CHIRURGIE HA0'!$A$7:$A$59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HA0'!$U$7:$U$59</c:f>
              <c:numCache>
                <c:formatCode>##0.0</c:formatCode>
                <c:ptCount val="53"/>
                <c:pt idx="0">
                  <c:v>-46.792707629980001</c:v>
                </c:pt>
                <c:pt idx="1">
                  <c:v>4.2372881355932197</c:v>
                </c:pt>
                <c:pt idx="2">
                  <c:v>7.6704545454545503</c:v>
                </c:pt>
                <c:pt idx="3">
                  <c:v>9.2546890424481791</c:v>
                </c:pt>
                <c:pt idx="4">
                  <c:v>8.6294416243654801</c:v>
                </c:pt>
                <c:pt idx="5">
                  <c:v>7.1133770332605</c:v>
                </c:pt>
                <c:pt idx="6">
                  <c:v>12.7282211789254</c:v>
                </c:pt>
                <c:pt idx="7">
                  <c:v>10.0899381675098</c:v>
                </c:pt>
                <c:pt idx="8">
                  <c:v>4.9240292628024802</c:v>
                </c:pt>
                <c:pt idx="9">
                  <c:v>2.2200772200772199</c:v>
                </c:pt>
                <c:pt idx="10">
                  <c:v>2.0751953125</c:v>
                </c:pt>
                <c:pt idx="11">
                  <c:v>-82.400788760167998</c:v>
                </c:pt>
                <c:pt idx="12">
                  <c:v>-90.238663484487006</c:v>
                </c:pt>
                <c:pt idx="13">
                  <c:v>-91.266794625719996</c:v>
                </c:pt>
                <c:pt idx="14">
                  <c:v>-89.825233421115996</c:v>
                </c:pt>
                <c:pt idx="15">
                  <c:v>-89.767054908486003</c:v>
                </c:pt>
                <c:pt idx="16">
                  <c:v>-83.721672518353003</c:v>
                </c:pt>
                <c:pt idx="17">
                  <c:v>-82.862770847012001</c:v>
                </c:pt>
                <c:pt idx="18">
                  <c:v>-79.553429027112998</c:v>
                </c:pt>
                <c:pt idx="19">
                  <c:v>-66.442779643503002</c:v>
                </c:pt>
                <c:pt idx="20">
                  <c:v>-70.030581039755006</c:v>
                </c:pt>
                <c:pt idx="21">
                  <c:v>-28.993240839559</c:v>
                </c:pt>
                <c:pt idx="22">
                  <c:v>-50.475285171103003</c:v>
                </c:pt>
                <c:pt idx="23">
                  <c:v>-14.495412844037</c:v>
                </c:pt>
                <c:pt idx="24">
                  <c:v>-19.621870209503999</c:v>
                </c:pt>
                <c:pt idx="25">
                  <c:v>-11.527742589308</c:v>
                </c:pt>
                <c:pt idx="26">
                  <c:v>-6.5256181493755001</c:v>
                </c:pt>
                <c:pt idx="27">
                  <c:v>3.99761336515513</c:v>
                </c:pt>
                <c:pt idx="28">
                  <c:v>-24.891990694583001</c:v>
                </c:pt>
                <c:pt idx="29">
                  <c:v>16.914852997327198</c:v>
                </c:pt>
                <c:pt idx="30">
                  <c:v>23.485554520037301</c:v>
                </c:pt>
                <c:pt idx="31">
                  <c:v>20.830711139081199</c:v>
                </c:pt>
                <c:pt idx="32">
                  <c:v>79.774011299435102</c:v>
                </c:pt>
                <c:pt idx="33">
                  <c:v>1.6713091922005601</c:v>
                </c:pt>
                <c:pt idx="34">
                  <c:v>-3.1429666538904</c:v>
                </c:pt>
                <c:pt idx="35">
                  <c:v>0.68985340615118995</c:v>
                </c:pt>
                <c:pt idx="36">
                  <c:v>6.5149948293691802</c:v>
                </c:pt>
                <c:pt idx="37">
                  <c:v>8.7881117089418392</c:v>
                </c:pt>
                <c:pt idx="38">
                  <c:v>2.66568843237956</c:v>
                </c:pt>
                <c:pt idx="39">
                  <c:v>10.947997014182601</c:v>
                </c:pt>
                <c:pt idx="40">
                  <c:v>11.4103819784525</c:v>
                </c:pt>
                <c:pt idx="41">
                  <c:v>17.7230619210141</c:v>
                </c:pt>
                <c:pt idx="42">
                  <c:v>4.8574445617740203</c:v>
                </c:pt>
                <c:pt idx="43">
                  <c:v>19.001782531194301</c:v>
                </c:pt>
                <c:pt idx="44">
                  <c:v>-4.4007490636703999</c:v>
                </c:pt>
                <c:pt idx="45">
                  <c:v>-6.5700185070944004</c:v>
                </c:pt>
                <c:pt idx="46">
                  <c:v>-8.3605030274802008</c:v>
                </c:pt>
                <c:pt idx="47">
                  <c:v>-10.419051980764999</c:v>
                </c:pt>
                <c:pt idx="48">
                  <c:v>-2.4754787482484999</c:v>
                </c:pt>
                <c:pt idx="49">
                  <c:v>2.0608899297423902</c:v>
                </c:pt>
                <c:pt idx="50">
                  <c:v>6.4120697784064102</c:v>
                </c:pt>
                <c:pt idx="51">
                  <c:v>87.602339181286595</c:v>
                </c:pt>
                <c:pt idx="52">
                  <c:v>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768-4DC9-89F3-28B09FBC9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131144"/>
        <c:axId val="557125240"/>
        <c:extLst/>
      </c:lineChart>
      <c:catAx>
        <c:axId val="55713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7125240"/>
        <c:crosses val="autoZero"/>
        <c:auto val="1"/>
        <c:lblAlgn val="ctr"/>
        <c:lblOffset val="100"/>
        <c:noMultiLvlLbl val="0"/>
      </c:catAx>
      <c:valAx>
        <c:axId val="557125240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7131144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944625366406071"/>
          <c:y val="0.62359561307203548"/>
          <c:w val="0.40552262252861099"/>
          <c:h val="0.213476817849974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 w="9525" cap="flat" cmpd="sng" algn="ctr">
      <a:solidFill>
        <a:srgbClr val="00B050"/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i="0" baseline="0" dirty="0">
                <a:solidFill>
                  <a:srgbClr val="00B050"/>
                </a:solidFill>
                <a:effectLst/>
              </a:rPr>
              <a:t>Ecarts 2020-2019 (N et %) hebdo. : </a:t>
            </a:r>
            <a:r>
              <a:rPr lang="fr-FR" sz="1600" b="1" i="0" baseline="0" dirty="0">
                <a:solidFill>
                  <a:srgbClr val="FF6600"/>
                </a:solidFill>
                <a:effectLst/>
              </a:rPr>
              <a:t>Chirurgie Base Nat  </a:t>
            </a:r>
            <a:r>
              <a:rPr lang="fr-FR" sz="1600" b="1" i="0" baseline="0" dirty="0">
                <a:solidFill>
                  <a:srgbClr val="00B050"/>
                </a:solidFill>
                <a:effectLst/>
              </a:rPr>
              <a:t>(</a:t>
            </a:r>
            <a:r>
              <a:rPr lang="fr-FR" sz="1600" b="1" i="0" baseline="0" dirty="0" err="1">
                <a:solidFill>
                  <a:srgbClr val="00B050"/>
                </a:solidFill>
                <a:effectLst/>
              </a:rPr>
              <a:t>Hosp</a:t>
            </a:r>
            <a:r>
              <a:rPr lang="fr-FR" sz="1600" b="1" i="0" baseline="0" dirty="0">
                <a:solidFill>
                  <a:srgbClr val="00B050"/>
                </a:solidFill>
                <a:effectLst/>
              </a:rPr>
              <a:t>. </a:t>
            </a:r>
            <a:r>
              <a:rPr lang="fr-FR" sz="1600" b="1" i="0" baseline="0" dirty="0" err="1">
                <a:solidFill>
                  <a:srgbClr val="00B050"/>
                </a:solidFill>
                <a:effectLst/>
              </a:rPr>
              <a:t>Ambu</a:t>
            </a:r>
            <a:r>
              <a:rPr lang="fr-FR" sz="1600" b="1" i="0" baseline="0" dirty="0">
                <a:solidFill>
                  <a:srgbClr val="00B050"/>
                </a:solidFill>
                <a:effectLst/>
              </a:rPr>
              <a:t> </a:t>
            </a:r>
            <a:r>
              <a:rPr lang="fr-FR" sz="1600" b="1" i="0" baseline="0" dirty="0">
                <a:solidFill>
                  <a:srgbClr val="FF6600"/>
                </a:solidFill>
                <a:effectLst/>
              </a:rPr>
              <a:t>0 nuit</a:t>
            </a:r>
            <a:r>
              <a:rPr lang="fr-FR" sz="1600" b="1" i="0" baseline="0" dirty="0">
                <a:solidFill>
                  <a:srgbClr val="00B050"/>
                </a:solidFill>
                <a:effectLst/>
              </a:rPr>
              <a:t>) </a:t>
            </a:r>
            <a:endParaRPr lang="fr-FR" sz="1200" dirty="0">
              <a:solidFill>
                <a:srgbClr val="00B050"/>
              </a:solidFill>
              <a:effectLst/>
            </a:endParaRPr>
          </a:p>
        </c:rich>
      </c:tx>
      <c:layout>
        <c:manualLayout>
          <c:xMode val="edge"/>
          <c:yMode val="edge"/>
          <c:x val="2.712379702537183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0205641750035505E-2"/>
          <c:y val="0.12562608141335035"/>
          <c:w val="0.87696389345279391"/>
          <c:h val="0.69294471595719198"/>
        </c:manualLayout>
      </c:layout>
      <c:areaChart>
        <c:grouping val="standard"/>
        <c:varyColors val="0"/>
        <c:ser>
          <c:idx val="0"/>
          <c:order val="0"/>
          <c:tx>
            <c:strRef>
              <c:f>'CHIRURGIE HA0'!$B$6</c:f>
              <c:strCache>
                <c:ptCount val="1"/>
                <c:pt idx="0">
                  <c:v>Nb Séj. 2019</c:v>
                </c:pt>
              </c:strCache>
            </c:strRef>
          </c:tx>
          <c:spPr>
            <a:solidFill>
              <a:srgbClr val="99FF99">
                <a:alpha val="81176"/>
              </a:srgbClr>
            </a:solidFill>
            <a:ln w="28575">
              <a:solidFill>
                <a:srgbClr val="00B050"/>
              </a:solidFill>
              <a:prstDash val="sysDash"/>
            </a:ln>
            <a:effectLst/>
          </c:spPr>
          <c:cat>
            <c:strRef>
              <c:f>'CHIRURGIE HA0'!$A$7:$A$59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HA0'!$B$7:$B$59</c:f>
              <c:numCache>
                <c:formatCode>General</c:formatCode>
                <c:ptCount val="53"/>
                <c:pt idx="0">
                  <c:v>25523</c:v>
                </c:pt>
                <c:pt idx="1">
                  <c:v>75235</c:v>
                </c:pt>
                <c:pt idx="2">
                  <c:v>74487</c:v>
                </c:pt>
                <c:pt idx="3">
                  <c:v>72636</c:v>
                </c:pt>
                <c:pt idx="4">
                  <c:v>70336</c:v>
                </c:pt>
                <c:pt idx="5">
                  <c:v>73312</c:v>
                </c:pt>
                <c:pt idx="6">
                  <c:v>67548</c:v>
                </c:pt>
                <c:pt idx="7">
                  <c:v>65051</c:v>
                </c:pt>
                <c:pt idx="8">
                  <c:v>67450</c:v>
                </c:pt>
                <c:pt idx="9">
                  <c:v>70436</c:v>
                </c:pt>
                <c:pt idx="10">
                  <c:v>71481</c:v>
                </c:pt>
                <c:pt idx="11">
                  <c:v>71835</c:v>
                </c:pt>
                <c:pt idx="12">
                  <c:v>72112</c:v>
                </c:pt>
                <c:pt idx="13">
                  <c:v>73465</c:v>
                </c:pt>
                <c:pt idx="14">
                  <c:v>69844</c:v>
                </c:pt>
                <c:pt idx="15">
                  <c:v>62284</c:v>
                </c:pt>
                <c:pt idx="16">
                  <c:v>53989</c:v>
                </c:pt>
                <c:pt idx="17">
                  <c:v>55018</c:v>
                </c:pt>
                <c:pt idx="18">
                  <c:v>55033</c:v>
                </c:pt>
                <c:pt idx="19">
                  <c:v>71913</c:v>
                </c:pt>
                <c:pt idx="20">
                  <c:v>72572</c:v>
                </c:pt>
                <c:pt idx="21">
                  <c:v>49685</c:v>
                </c:pt>
                <c:pt idx="22">
                  <c:v>71440</c:v>
                </c:pt>
                <c:pt idx="23">
                  <c:v>58210</c:v>
                </c:pt>
                <c:pt idx="24">
                  <c:v>70776</c:v>
                </c:pt>
                <c:pt idx="25">
                  <c:v>68816</c:v>
                </c:pt>
                <c:pt idx="26">
                  <c:v>66898</c:v>
                </c:pt>
                <c:pt idx="27">
                  <c:v>59498</c:v>
                </c:pt>
                <c:pt idx="28">
                  <c:v>53020</c:v>
                </c:pt>
                <c:pt idx="29">
                  <c:v>47272</c:v>
                </c:pt>
                <c:pt idx="30">
                  <c:v>36318</c:v>
                </c:pt>
                <c:pt idx="31">
                  <c:v>27081</c:v>
                </c:pt>
                <c:pt idx="32">
                  <c:v>17159</c:v>
                </c:pt>
                <c:pt idx="33">
                  <c:v>33971</c:v>
                </c:pt>
                <c:pt idx="34">
                  <c:v>47835</c:v>
                </c:pt>
                <c:pt idx="35">
                  <c:v>62852</c:v>
                </c:pt>
                <c:pt idx="36">
                  <c:v>67604</c:v>
                </c:pt>
                <c:pt idx="37">
                  <c:v>67545</c:v>
                </c:pt>
                <c:pt idx="38">
                  <c:v>69409</c:v>
                </c:pt>
                <c:pt idx="39">
                  <c:v>70932</c:v>
                </c:pt>
                <c:pt idx="40">
                  <c:v>70842</c:v>
                </c:pt>
                <c:pt idx="41">
                  <c:v>73600</c:v>
                </c:pt>
                <c:pt idx="42">
                  <c:v>65875</c:v>
                </c:pt>
                <c:pt idx="43">
                  <c:v>46844</c:v>
                </c:pt>
                <c:pt idx="44">
                  <c:v>74658</c:v>
                </c:pt>
                <c:pt idx="45">
                  <c:v>58913</c:v>
                </c:pt>
                <c:pt idx="46">
                  <c:v>74960</c:v>
                </c:pt>
                <c:pt idx="47">
                  <c:v>74522</c:v>
                </c:pt>
                <c:pt idx="48">
                  <c:v>73755</c:v>
                </c:pt>
                <c:pt idx="49">
                  <c:v>74968</c:v>
                </c:pt>
                <c:pt idx="50">
                  <c:v>73717</c:v>
                </c:pt>
                <c:pt idx="51">
                  <c:v>15926</c:v>
                </c:pt>
                <c:pt idx="52">
                  <c:v>5260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0A-445F-B8F2-89B60D7B01D1}"/>
            </c:ext>
          </c:extLst>
        </c:ser>
        <c:ser>
          <c:idx val="1"/>
          <c:order val="1"/>
          <c:tx>
            <c:strRef>
              <c:f>'CHIRURGIE HA0'!$C$6</c:f>
              <c:strCache>
                <c:ptCount val="1"/>
                <c:pt idx="0">
                  <c:v>Nb Séj. 2020</c:v>
                </c:pt>
              </c:strCache>
            </c:strRef>
          </c:tx>
          <c:spPr>
            <a:solidFill>
              <a:srgbClr val="000000">
                <a:alpha val="41961"/>
              </a:srgbClr>
            </a:solidFill>
            <a:ln w="28575">
              <a:solidFill>
                <a:srgbClr val="0070C0"/>
              </a:solidFill>
              <a:prstDash val="sysDash"/>
            </a:ln>
            <a:effectLst/>
          </c:spPr>
          <c:cat>
            <c:strRef>
              <c:f>'CHIRURGIE HA0'!$A$7:$A$59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HA0'!$C$7:$C$59</c:f>
              <c:numCache>
                <c:formatCode>General</c:formatCode>
                <c:ptCount val="53"/>
                <c:pt idx="0">
                  <c:v>14122</c:v>
                </c:pt>
                <c:pt idx="1">
                  <c:v>76226</c:v>
                </c:pt>
                <c:pt idx="2">
                  <c:v>76838</c:v>
                </c:pt>
                <c:pt idx="3">
                  <c:v>75252</c:v>
                </c:pt>
                <c:pt idx="4">
                  <c:v>72641</c:v>
                </c:pt>
                <c:pt idx="5">
                  <c:v>76069</c:v>
                </c:pt>
                <c:pt idx="6">
                  <c:v>73656</c:v>
                </c:pt>
                <c:pt idx="7">
                  <c:v>67458</c:v>
                </c:pt>
                <c:pt idx="8">
                  <c:v>64237</c:v>
                </c:pt>
                <c:pt idx="9">
                  <c:v>72771</c:v>
                </c:pt>
                <c:pt idx="10">
                  <c:v>72782</c:v>
                </c:pt>
                <c:pt idx="11">
                  <c:v>14165</c:v>
                </c:pt>
                <c:pt idx="12">
                  <c:v>8186</c:v>
                </c:pt>
                <c:pt idx="13">
                  <c:v>7522</c:v>
                </c:pt>
                <c:pt idx="14">
                  <c:v>8277</c:v>
                </c:pt>
                <c:pt idx="15">
                  <c:v>7926</c:v>
                </c:pt>
                <c:pt idx="16">
                  <c:v>10491</c:v>
                </c:pt>
                <c:pt idx="17">
                  <c:v>10999</c:v>
                </c:pt>
                <c:pt idx="18">
                  <c:v>12837</c:v>
                </c:pt>
                <c:pt idx="19">
                  <c:v>32695</c:v>
                </c:pt>
                <c:pt idx="20">
                  <c:v>33028</c:v>
                </c:pt>
                <c:pt idx="21">
                  <c:v>48370</c:v>
                </c:pt>
                <c:pt idx="22">
                  <c:v>46088</c:v>
                </c:pt>
                <c:pt idx="23">
                  <c:v>59996</c:v>
                </c:pt>
                <c:pt idx="24">
                  <c:v>62897</c:v>
                </c:pt>
                <c:pt idx="25">
                  <c:v>66890</c:v>
                </c:pt>
                <c:pt idx="26">
                  <c:v>67676</c:v>
                </c:pt>
                <c:pt idx="27">
                  <c:v>66541</c:v>
                </c:pt>
                <c:pt idx="28">
                  <c:v>44294</c:v>
                </c:pt>
                <c:pt idx="29">
                  <c:v>57156</c:v>
                </c:pt>
                <c:pt idx="30">
                  <c:v>48703</c:v>
                </c:pt>
                <c:pt idx="31">
                  <c:v>33683</c:v>
                </c:pt>
                <c:pt idx="32">
                  <c:v>27732</c:v>
                </c:pt>
                <c:pt idx="33">
                  <c:v>34480</c:v>
                </c:pt>
                <c:pt idx="34">
                  <c:v>49010</c:v>
                </c:pt>
                <c:pt idx="35">
                  <c:v>62476</c:v>
                </c:pt>
                <c:pt idx="36">
                  <c:v>70544</c:v>
                </c:pt>
                <c:pt idx="37">
                  <c:v>72153</c:v>
                </c:pt>
                <c:pt idx="38">
                  <c:v>71557</c:v>
                </c:pt>
                <c:pt idx="39">
                  <c:v>74452</c:v>
                </c:pt>
                <c:pt idx="40">
                  <c:v>76330</c:v>
                </c:pt>
                <c:pt idx="41">
                  <c:v>78471</c:v>
                </c:pt>
                <c:pt idx="42">
                  <c:v>66402</c:v>
                </c:pt>
                <c:pt idx="43">
                  <c:v>55104</c:v>
                </c:pt>
                <c:pt idx="44">
                  <c:v>64342</c:v>
                </c:pt>
                <c:pt idx="45">
                  <c:v>49121</c:v>
                </c:pt>
                <c:pt idx="46">
                  <c:v>60942</c:v>
                </c:pt>
                <c:pt idx="47">
                  <c:v>63378</c:v>
                </c:pt>
                <c:pt idx="48">
                  <c:v>68771</c:v>
                </c:pt>
                <c:pt idx="49">
                  <c:v>72971</c:v>
                </c:pt>
                <c:pt idx="50">
                  <c:v>74281</c:v>
                </c:pt>
                <c:pt idx="51">
                  <c:v>29720</c:v>
                </c:pt>
                <c:pt idx="52">
                  <c:v>13149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0A-445F-B8F2-89B60D7B0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173872"/>
        <c:axId val="530180760"/>
      </c:areaChart>
      <c:lineChart>
        <c:grouping val="standard"/>
        <c:varyColors val="0"/>
        <c:ser>
          <c:idx val="2"/>
          <c:order val="2"/>
          <c:tx>
            <c:strRef>
              <c:f>'CHIRURGIE HA0'!$E$6</c:f>
              <c:strCache>
                <c:ptCount val="1"/>
                <c:pt idx="0">
                  <c:v>% Diff Nb Séj. 2020-2019</c:v>
                </c:pt>
              </c:strCache>
            </c:strRef>
          </c:tx>
          <c:spPr>
            <a:ln w="381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4999999999999998E-2"/>
                  <c:y val="-4.3264503441494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0A-445F-B8F2-89B60D7B01D1}"/>
                </c:ext>
              </c:extLst>
            </c:dLbl>
            <c:dLbl>
              <c:idx val="13"/>
              <c:layout>
                <c:manualLayout>
                  <c:x val="-5.5E-2"/>
                  <c:y val="4.71976401179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0A-445F-B8F2-89B60D7B01D1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0A-445F-B8F2-89B60D7B01D1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0A-445F-B8F2-89B60D7B01D1}"/>
                </c:ext>
              </c:extLst>
            </c:dLbl>
            <c:numFmt formatCode="#,##0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'CHIRURGIE HA0'!$A$7:$A$59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HA0'!$E$7:$E$59</c:f>
              <c:numCache>
                <c:formatCode>##0.0</c:formatCode>
                <c:ptCount val="53"/>
                <c:pt idx="0">
                  <c:v>-44.669513771891999</c:v>
                </c:pt>
                <c:pt idx="1">
                  <c:v>1.31720608759221</c:v>
                </c:pt>
                <c:pt idx="2">
                  <c:v>3.1562554539718302</c:v>
                </c:pt>
                <c:pt idx="3">
                  <c:v>3.6015199074838899</c:v>
                </c:pt>
                <c:pt idx="4">
                  <c:v>3.2771269335759801</c:v>
                </c:pt>
                <c:pt idx="5">
                  <c:v>3.7606394587516401</c:v>
                </c:pt>
                <c:pt idx="6">
                  <c:v>9.0424586960383806</c:v>
                </c:pt>
                <c:pt idx="7">
                  <c:v>3.70017370985842</c:v>
                </c:pt>
                <c:pt idx="8">
                  <c:v>-4.7635285396590001</c:v>
                </c:pt>
                <c:pt idx="9">
                  <c:v>3.3150661593503301</c:v>
                </c:pt>
                <c:pt idx="10">
                  <c:v>1.82006407297044</c:v>
                </c:pt>
                <c:pt idx="11">
                  <c:v>-80.281199972158007</c:v>
                </c:pt>
                <c:pt idx="12">
                  <c:v>-88.648213889505001</c:v>
                </c:pt>
                <c:pt idx="13">
                  <c:v>-89.761110733001999</c:v>
                </c:pt>
                <c:pt idx="14">
                  <c:v>-88.149304163565006</c:v>
                </c:pt>
                <c:pt idx="15">
                  <c:v>-87.274420396891998</c:v>
                </c:pt>
                <c:pt idx="16">
                  <c:v>-80.568263905609996</c:v>
                </c:pt>
                <c:pt idx="17">
                  <c:v>-80.008360900068993</c:v>
                </c:pt>
                <c:pt idx="18">
                  <c:v>-76.673995602638001</c:v>
                </c:pt>
                <c:pt idx="19">
                  <c:v>-54.5353413152</c:v>
                </c:pt>
                <c:pt idx="20">
                  <c:v>-54.489334729648</c:v>
                </c:pt>
                <c:pt idx="21">
                  <c:v>-2.6466740464929002</c:v>
                </c:pt>
                <c:pt idx="22">
                  <c:v>-35.48712206047</c:v>
                </c:pt>
                <c:pt idx="23">
                  <c:v>3.0682013399759498</c:v>
                </c:pt>
                <c:pt idx="24">
                  <c:v>-11.132304736069001</c:v>
                </c:pt>
                <c:pt idx="25">
                  <c:v>-2.7987677284351999</c:v>
                </c:pt>
                <c:pt idx="26">
                  <c:v>1.16296451313941</c:v>
                </c:pt>
                <c:pt idx="27">
                  <c:v>11.837372684796099</c:v>
                </c:pt>
                <c:pt idx="28">
                  <c:v>-16.457940399849001</c:v>
                </c:pt>
                <c:pt idx="29">
                  <c:v>20.9087832120494</c:v>
                </c:pt>
                <c:pt idx="30">
                  <c:v>34.101547442039802</c:v>
                </c:pt>
                <c:pt idx="31">
                  <c:v>24.378715704737601</c:v>
                </c:pt>
                <c:pt idx="32">
                  <c:v>61.617809895681603</c:v>
                </c:pt>
                <c:pt idx="33">
                  <c:v>1.49833681669659</c:v>
                </c:pt>
                <c:pt idx="34">
                  <c:v>2.4563604055607802</c:v>
                </c:pt>
                <c:pt idx="35">
                  <c:v>-0.59823076433529998</c:v>
                </c:pt>
                <c:pt idx="36">
                  <c:v>4.3488550973315201</c:v>
                </c:pt>
                <c:pt idx="37">
                  <c:v>6.8221185876082604</c:v>
                </c:pt>
                <c:pt idx="38">
                  <c:v>3.0946995346424799</c:v>
                </c:pt>
                <c:pt idx="39">
                  <c:v>4.9624992950995299</c:v>
                </c:pt>
                <c:pt idx="40">
                  <c:v>7.7468168600547704</c:v>
                </c:pt>
                <c:pt idx="41">
                  <c:v>6.6182065217391299</c:v>
                </c:pt>
                <c:pt idx="42">
                  <c:v>0.8</c:v>
                </c:pt>
                <c:pt idx="43">
                  <c:v>17.6329946204423</c:v>
                </c:pt>
                <c:pt idx="44">
                  <c:v>-13.817675265879</c:v>
                </c:pt>
                <c:pt idx="45">
                  <c:v>-16.621119277579002</c:v>
                </c:pt>
                <c:pt idx="46">
                  <c:v>-18.700640341515001</c:v>
                </c:pt>
                <c:pt idx="47">
                  <c:v>-14.953973323314001</c:v>
                </c:pt>
                <c:pt idx="48">
                  <c:v>-6.7575079655617003</c:v>
                </c:pt>
                <c:pt idx="49">
                  <c:v>-2.6638032227083999</c:v>
                </c:pt>
                <c:pt idx="50">
                  <c:v>0.76508810722085996</c:v>
                </c:pt>
                <c:pt idx="51">
                  <c:v>86.613085520532493</c:v>
                </c:pt>
                <c:pt idx="52">
                  <c:v>149.98098859315601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F0A-445F-B8F2-89B60D7B0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180104"/>
        <c:axId val="530172888"/>
      </c:lineChart>
      <c:catAx>
        <c:axId val="53017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760"/>
        <c:crosses val="autoZero"/>
        <c:auto val="1"/>
        <c:lblAlgn val="ctr"/>
        <c:lblOffset val="100"/>
        <c:noMultiLvlLbl val="0"/>
      </c:catAx>
      <c:valAx>
        <c:axId val="530180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73872"/>
        <c:crosses val="autoZero"/>
        <c:crossBetween val="between"/>
      </c:valAx>
      <c:valAx>
        <c:axId val="530172888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104"/>
        <c:crosses val="max"/>
        <c:crossBetween val="between"/>
      </c:valAx>
      <c:catAx>
        <c:axId val="530180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0172888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4967301377346"/>
          <c:y val="0.15747233436879185"/>
          <c:w val="0.51493932600000025"/>
          <c:h val="8.00659050818416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Ecarts </a:t>
            </a:r>
            <a:r>
              <a:rPr lang="fr-FR" sz="1400" b="1" i="0" baseline="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Cumulés</a:t>
            </a:r>
            <a:r>
              <a:rPr lang="fr-FR" sz="1400" b="1" i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(N) 2019-2020-2021 : Chirurgie </a:t>
            </a:r>
            <a:r>
              <a:rPr lang="fr-FR" sz="1400" b="1" i="0" baseline="0" dirty="0" err="1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Hosp</a:t>
            </a:r>
            <a:r>
              <a:rPr lang="fr-FR" sz="1400" b="1" i="0" baseline="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0 nuit</a:t>
            </a:r>
            <a:endParaRPr lang="fr-FR" sz="1400" b="1" dirty="0">
              <a:solidFill>
                <a:srgbClr val="FF66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8.2917016325340289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7133756338710086E-2"/>
          <c:y val="0.11645207439198856"/>
          <c:w val="0.9086267614606427"/>
          <c:h val="0.66852060874364949"/>
        </c:manualLayout>
      </c:layout>
      <c:lineChart>
        <c:grouping val="standard"/>
        <c:varyColors val="0"/>
        <c:ser>
          <c:idx val="0"/>
          <c:order val="0"/>
          <c:tx>
            <c:strRef>
              <c:f>'CHIRURGIE HA0'!$B$66</c:f>
              <c:strCache>
                <c:ptCount val="1"/>
                <c:pt idx="0">
                  <c:v>Nb Séj. CUMUL 2019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5.1779935275080909E-2"/>
                  <c:y val="-6.0085836909871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97-4FB0-BB3F-7F12B435EAF7}"/>
                </c:ext>
              </c:extLst>
            </c:dLbl>
            <c:dLbl>
              <c:idx val="52"/>
              <c:layout>
                <c:manualLayout>
                  <c:x val="-5.6957928802589E-2"/>
                  <c:y val="-1.7167381974248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97-4FB0-BB3F-7F12B435EAF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'CHIRURGIE HA0'!$A$67:$A$119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HA0'!$B$67:$B$119</c:f>
              <c:numCache>
                <c:formatCode>General</c:formatCode>
                <c:ptCount val="53"/>
                <c:pt idx="0">
                  <c:v>25523</c:v>
                </c:pt>
                <c:pt idx="1">
                  <c:v>100758</c:v>
                </c:pt>
                <c:pt idx="2">
                  <c:v>175245</c:v>
                </c:pt>
                <c:pt idx="3">
                  <c:v>247881</c:v>
                </c:pt>
                <c:pt idx="4">
                  <c:v>318217</c:v>
                </c:pt>
                <c:pt idx="5">
                  <c:v>391529</c:v>
                </c:pt>
                <c:pt idx="6">
                  <c:v>459077</c:v>
                </c:pt>
                <c:pt idx="7">
                  <c:v>524128</c:v>
                </c:pt>
                <c:pt idx="8">
                  <c:v>591578</c:v>
                </c:pt>
                <c:pt idx="9">
                  <c:v>662014</c:v>
                </c:pt>
                <c:pt idx="10">
                  <c:v>733495</c:v>
                </c:pt>
                <c:pt idx="11">
                  <c:v>805330</c:v>
                </c:pt>
                <c:pt idx="12">
                  <c:v>877442</c:v>
                </c:pt>
                <c:pt idx="13">
                  <c:v>950907</c:v>
                </c:pt>
                <c:pt idx="14">
                  <c:v>1020751</c:v>
                </c:pt>
                <c:pt idx="15">
                  <c:v>1083035</c:v>
                </c:pt>
                <c:pt idx="16">
                  <c:v>1137024</c:v>
                </c:pt>
                <c:pt idx="17">
                  <c:v>1192042</c:v>
                </c:pt>
                <c:pt idx="18">
                  <c:v>1247075</c:v>
                </c:pt>
                <c:pt idx="19">
                  <c:v>1318988</c:v>
                </c:pt>
                <c:pt idx="20">
                  <c:v>1391560</c:v>
                </c:pt>
                <c:pt idx="21">
                  <c:v>1441245</c:v>
                </c:pt>
                <c:pt idx="22">
                  <c:v>1512685</c:v>
                </c:pt>
                <c:pt idx="23">
                  <c:v>1570895</c:v>
                </c:pt>
                <c:pt idx="24">
                  <c:v>1641671</c:v>
                </c:pt>
                <c:pt idx="25">
                  <c:v>1710487</c:v>
                </c:pt>
                <c:pt idx="26">
                  <c:v>1777385</c:v>
                </c:pt>
                <c:pt idx="27">
                  <c:v>1836883</c:v>
                </c:pt>
                <c:pt idx="28">
                  <c:v>1889903</c:v>
                </c:pt>
                <c:pt idx="29">
                  <c:v>1937175</c:v>
                </c:pt>
                <c:pt idx="30">
                  <c:v>1973493</c:v>
                </c:pt>
                <c:pt idx="31">
                  <c:v>2000574</c:v>
                </c:pt>
                <c:pt idx="32">
                  <c:v>2017733</c:v>
                </c:pt>
                <c:pt idx="33">
                  <c:v>2051704</c:v>
                </c:pt>
                <c:pt idx="34">
                  <c:v>2099539</c:v>
                </c:pt>
                <c:pt idx="35">
                  <c:v>2162391</c:v>
                </c:pt>
                <c:pt idx="36">
                  <c:v>2229995</c:v>
                </c:pt>
                <c:pt idx="37">
                  <c:v>2297540</c:v>
                </c:pt>
                <c:pt idx="38">
                  <c:v>2366949</c:v>
                </c:pt>
                <c:pt idx="39">
                  <c:v>2437881</c:v>
                </c:pt>
                <c:pt idx="40">
                  <c:v>2508723</c:v>
                </c:pt>
                <c:pt idx="41">
                  <c:v>2582323</c:v>
                </c:pt>
                <c:pt idx="42">
                  <c:v>2648198</c:v>
                </c:pt>
                <c:pt idx="43">
                  <c:v>2695042</c:v>
                </c:pt>
                <c:pt idx="44">
                  <c:v>2769700</c:v>
                </c:pt>
                <c:pt idx="45">
                  <c:v>2828613</c:v>
                </c:pt>
                <c:pt idx="46">
                  <c:v>2903573</c:v>
                </c:pt>
                <c:pt idx="47">
                  <c:v>2978095</c:v>
                </c:pt>
                <c:pt idx="48">
                  <c:v>3051850</c:v>
                </c:pt>
                <c:pt idx="49">
                  <c:v>3126818</c:v>
                </c:pt>
                <c:pt idx="50">
                  <c:v>3200535</c:v>
                </c:pt>
                <c:pt idx="51">
                  <c:v>3216461</c:v>
                </c:pt>
                <c:pt idx="52">
                  <c:v>3221721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97-4FB0-BB3F-7F12B435EAF7}"/>
            </c:ext>
          </c:extLst>
        </c:ser>
        <c:ser>
          <c:idx val="1"/>
          <c:order val="1"/>
          <c:tx>
            <c:strRef>
              <c:f>'CHIRURGIE HA0'!$C$66</c:f>
              <c:strCache>
                <c:ptCount val="1"/>
                <c:pt idx="0">
                  <c:v>Nb Séj. CUMUL 2020</c:v>
                </c:pt>
              </c:strCache>
            </c:strRef>
          </c:tx>
          <c:spPr>
            <a:ln w="28575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7.7669902912621356E-3"/>
                  <c:y val="4.8640915593705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97-4FB0-BB3F-7F12B435EAF7}"/>
                </c:ext>
              </c:extLst>
            </c:dLbl>
            <c:dLbl>
              <c:idx val="52"/>
              <c:layout>
                <c:manualLayout>
                  <c:x val="-1.9417475728155338E-2"/>
                  <c:y val="6.866952789699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97-4FB0-BB3F-7F12B435EAF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66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'CHIRURGIE HA0'!$A$67:$A$119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HA0'!$C$67:$C$119</c:f>
              <c:numCache>
                <c:formatCode>General</c:formatCode>
                <c:ptCount val="53"/>
                <c:pt idx="0">
                  <c:v>14122</c:v>
                </c:pt>
                <c:pt idx="1">
                  <c:v>90348</c:v>
                </c:pt>
                <c:pt idx="2">
                  <c:v>167186</c:v>
                </c:pt>
                <c:pt idx="3">
                  <c:v>242438</c:v>
                </c:pt>
                <c:pt idx="4">
                  <c:v>315079</c:v>
                </c:pt>
                <c:pt idx="5">
                  <c:v>391148</c:v>
                </c:pt>
                <c:pt idx="6">
                  <c:v>464804</c:v>
                </c:pt>
                <c:pt idx="7">
                  <c:v>532262</c:v>
                </c:pt>
                <c:pt idx="8">
                  <c:v>596499</c:v>
                </c:pt>
                <c:pt idx="9">
                  <c:v>669270</c:v>
                </c:pt>
                <c:pt idx="10">
                  <c:v>742052</c:v>
                </c:pt>
                <c:pt idx="11">
                  <c:v>756217</c:v>
                </c:pt>
                <c:pt idx="12">
                  <c:v>764403</c:v>
                </c:pt>
                <c:pt idx="13">
                  <c:v>771925</c:v>
                </c:pt>
                <c:pt idx="14">
                  <c:v>780202</c:v>
                </c:pt>
                <c:pt idx="15">
                  <c:v>788128</c:v>
                </c:pt>
                <c:pt idx="16">
                  <c:v>798619</c:v>
                </c:pt>
                <c:pt idx="17">
                  <c:v>809618</c:v>
                </c:pt>
                <c:pt idx="18">
                  <c:v>822455</c:v>
                </c:pt>
                <c:pt idx="19">
                  <c:v>855150</c:v>
                </c:pt>
                <c:pt idx="20">
                  <c:v>888178</c:v>
                </c:pt>
                <c:pt idx="21">
                  <c:v>936548</c:v>
                </c:pt>
                <c:pt idx="22">
                  <c:v>982636</c:v>
                </c:pt>
                <c:pt idx="23">
                  <c:v>1042632</c:v>
                </c:pt>
                <c:pt idx="24">
                  <c:v>1105529</c:v>
                </c:pt>
                <c:pt idx="25">
                  <c:v>1172419</c:v>
                </c:pt>
                <c:pt idx="26">
                  <c:v>1240095</c:v>
                </c:pt>
                <c:pt idx="27">
                  <c:v>1306636</c:v>
                </c:pt>
                <c:pt idx="28">
                  <c:v>1350930</c:v>
                </c:pt>
                <c:pt idx="29">
                  <c:v>1408086</c:v>
                </c:pt>
                <c:pt idx="30">
                  <c:v>1456789</c:v>
                </c:pt>
                <c:pt idx="31">
                  <c:v>1490472</c:v>
                </c:pt>
                <c:pt idx="32">
                  <c:v>1518204</c:v>
                </c:pt>
                <c:pt idx="33">
                  <c:v>1552684</c:v>
                </c:pt>
                <c:pt idx="34">
                  <c:v>1601694</c:v>
                </c:pt>
                <c:pt idx="35">
                  <c:v>1664170</c:v>
                </c:pt>
                <c:pt idx="36">
                  <c:v>1734714</c:v>
                </c:pt>
                <c:pt idx="37">
                  <c:v>1806867</c:v>
                </c:pt>
                <c:pt idx="38">
                  <c:v>1878424</c:v>
                </c:pt>
                <c:pt idx="39">
                  <c:v>1952876</c:v>
                </c:pt>
                <c:pt idx="40">
                  <c:v>2029206</c:v>
                </c:pt>
                <c:pt idx="41">
                  <c:v>2107677</c:v>
                </c:pt>
                <c:pt idx="42">
                  <c:v>2174079</c:v>
                </c:pt>
                <c:pt idx="43">
                  <c:v>2229183</c:v>
                </c:pt>
                <c:pt idx="44">
                  <c:v>2293525</c:v>
                </c:pt>
                <c:pt idx="45">
                  <c:v>2342646</c:v>
                </c:pt>
                <c:pt idx="46">
                  <c:v>2403588</c:v>
                </c:pt>
                <c:pt idx="47">
                  <c:v>2466966</c:v>
                </c:pt>
                <c:pt idx="48">
                  <c:v>2535737</c:v>
                </c:pt>
                <c:pt idx="49">
                  <c:v>2608708</c:v>
                </c:pt>
                <c:pt idx="50">
                  <c:v>2682989</c:v>
                </c:pt>
                <c:pt idx="51">
                  <c:v>2712709</c:v>
                </c:pt>
                <c:pt idx="52">
                  <c:v>2725858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897-4FB0-BB3F-7F12B435EAF7}"/>
            </c:ext>
          </c:extLst>
        </c:ser>
        <c:ser>
          <c:idx val="2"/>
          <c:order val="2"/>
          <c:tx>
            <c:strRef>
              <c:f>'CHIRURGIE HA0'!$D$66</c:f>
              <c:strCache>
                <c:ptCount val="1"/>
                <c:pt idx="0">
                  <c:v>Nb Séj. CUMUL 2021</c:v>
                </c:pt>
              </c:strCache>
            </c:strRef>
          </c:tx>
          <c:spPr>
            <a:ln w="28575" cap="rnd">
              <a:solidFill>
                <a:srgbClr val="99FF33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1.1650485436893204E-2"/>
                  <c:y val="-8.583690987124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97-4FB0-BB3F-7F12B435EAF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CC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'CHIRURGIE HA0'!$A$67:$A$119</c:f>
              <c:strCache>
                <c:ptCount val="53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  <c:pt idx="14">
                  <c:v>Sem. 15 (06 Avr.)</c:v>
                </c:pt>
                <c:pt idx="15">
                  <c:v>Sem. 16 (13 Avr.)</c:v>
                </c:pt>
                <c:pt idx="16">
                  <c:v>Sem. 17 (20 Avr.)</c:v>
                </c:pt>
                <c:pt idx="17">
                  <c:v>Sem. 18 (27 Avr.)</c:v>
                </c:pt>
                <c:pt idx="18">
                  <c:v>Sem. 19 (04 Mai.)</c:v>
                </c:pt>
                <c:pt idx="19">
                  <c:v>Sem. 20 (11 Mai.)</c:v>
                </c:pt>
                <c:pt idx="20">
                  <c:v>Sem. 21 (18 Mai.)</c:v>
                </c:pt>
                <c:pt idx="21">
                  <c:v>Sem. 22 (25 Mai.)</c:v>
                </c:pt>
                <c:pt idx="22">
                  <c:v>Sem. 23 (01 Juin.)</c:v>
                </c:pt>
                <c:pt idx="23">
                  <c:v>Sem. 24 (08 Juin.)</c:v>
                </c:pt>
                <c:pt idx="24">
                  <c:v>Sem. 25 (15 Juin.)</c:v>
                </c:pt>
                <c:pt idx="25">
                  <c:v>Sem. 26 (22 Juin.)</c:v>
                </c:pt>
                <c:pt idx="26">
                  <c:v>Sem. 27 (29 Juin.)</c:v>
                </c:pt>
                <c:pt idx="27">
                  <c:v>Sem. 28 (06 Juil.)</c:v>
                </c:pt>
                <c:pt idx="28">
                  <c:v>Sem. 29 (13 Juil.)</c:v>
                </c:pt>
                <c:pt idx="29">
                  <c:v>Sem. 30 (20 Juil.)</c:v>
                </c:pt>
                <c:pt idx="30">
                  <c:v>Sem. 31 (27 Juil.)</c:v>
                </c:pt>
                <c:pt idx="31">
                  <c:v>Sem. 32 (03 Août)</c:v>
                </c:pt>
                <c:pt idx="32">
                  <c:v>Sem. 33 (10 Août)</c:v>
                </c:pt>
                <c:pt idx="33">
                  <c:v>Sem. 34 (17 Août)</c:v>
                </c:pt>
                <c:pt idx="34">
                  <c:v>Sem. 35 (24 Août)</c:v>
                </c:pt>
                <c:pt idx="35">
                  <c:v>Sem. 36 (31 Août)</c:v>
                </c:pt>
                <c:pt idx="36">
                  <c:v>Sem. 37 (07 Sept.)</c:v>
                </c:pt>
                <c:pt idx="37">
                  <c:v>Sem. 38 (14 Sept.)</c:v>
                </c:pt>
                <c:pt idx="38">
                  <c:v>Sem. 39 (21 Sept.)</c:v>
                </c:pt>
                <c:pt idx="39">
                  <c:v>Sem. 40 (28 Sept.)</c:v>
                </c:pt>
                <c:pt idx="40">
                  <c:v>Sem. 41 (05 Oct.)</c:v>
                </c:pt>
                <c:pt idx="41">
                  <c:v>Sem. 42 (12 Oct.)</c:v>
                </c:pt>
                <c:pt idx="42">
                  <c:v>Sem. 43 (19 Oct.)</c:v>
                </c:pt>
                <c:pt idx="43">
                  <c:v>Sem. 44 (26 Oct.)</c:v>
                </c:pt>
                <c:pt idx="44">
                  <c:v>Sem. 45 (02 Nov.)</c:v>
                </c:pt>
                <c:pt idx="45">
                  <c:v>Sem. 46 (09 Nov.)</c:v>
                </c:pt>
                <c:pt idx="46">
                  <c:v>Sem. 47 (16 Nov.)</c:v>
                </c:pt>
                <c:pt idx="47">
                  <c:v>Sem. 48 (23 Nov.)</c:v>
                </c:pt>
                <c:pt idx="48">
                  <c:v>Sem. 49 (30 Nov.)</c:v>
                </c:pt>
                <c:pt idx="49">
                  <c:v>Sem. 50 (07 Déc.)</c:v>
                </c:pt>
                <c:pt idx="50">
                  <c:v>Sem. 51 (14 Déc.)</c:v>
                </c:pt>
                <c:pt idx="51">
                  <c:v>Sem. 52 (21 Déc.)</c:v>
                </c:pt>
                <c:pt idx="52">
                  <c:v>Sem. 53 (28 Déc.)</c:v>
                </c:pt>
              </c:strCache>
            </c:strRef>
          </c:cat>
          <c:val>
            <c:numRef>
              <c:f>'CHIRURGIE HA0'!$D$67:$D$119</c:f>
              <c:numCache>
                <c:formatCode>General</c:formatCode>
                <c:ptCount val="53"/>
                <c:pt idx="0">
                  <c:v>1279</c:v>
                </c:pt>
                <c:pt idx="1">
                  <c:v>74067</c:v>
                </c:pt>
                <c:pt idx="2">
                  <c:v>150490</c:v>
                </c:pt>
                <c:pt idx="3">
                  <c:v>226522</c:v>
                </c:pt>
                <c:pt idx="4">
                  <c:v>300637</c:v>
                </c:pt>
                <c:pt idx="5">
                  <c:v>374032</c:v>
                </c:pt>
                <c:pt idx="6">
                  <c:v>445212</c:v>
                </c:pt>
                <c:pt idx="7">
                  <c:v>513373</c:v>
                </c:pt>
                <c:pt idx="8">
                  <c:v>578824</c:v>
                </c:pt>
                <c:pt idx="9">
                  <c:v>641468</c:v>
                </c:pt>
                <c:pt idx="10">
                  <c:v>710541</c:v>
                </c:pt>
                <c:pt idx="11">
                  <c:v>777692</c:v>
                </c:pt>
                <c:pt idx="12">
                  <c:v>843836</c:v>
                </c:pt>
                <c:pt idx="13">
                  <c:v>882285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897-4FB0-BB3F-7F12B435E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135816"/>
        <c:axId val="397128928"/>
      </c:lineChart>
      <c:catAx>
        <c:axId val="39713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24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97128928"/>
        <c:crosses val="autoZero"/>
        <c:auto val="1"/>
        <c:lblAlgn val="ctr"/>
        <c:lblOffset val="100"/>
        <c:noMultiLvlLbl val="0"/>
      </c:catAx>
      <c:valAx>
        <c:axId val="39712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9713581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31480773641156"/>
          <c:y val="0.18979396888693642"/>
          <c:w val="0.61326025023571085"/>
          <c:h val="5.1979993917069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baseline="0" dirty="0">
                <a:solidFill>
                  <a:srgbClr val="00B050"/>
                </a:solidFill>
                <a:effectLst/>
              </a:rPr>
              <a:t>Ecart hebdomadaires (N &amp;%) </a:t>
            </a:r>
            <a:r>
              <a:rPr lang="fr-FR" sz="1400" b="1" i="0" baseline="0" dirty="0">
                <a:solidFill>
                  <a:srgbClr val="FF6600"/>
                </a:solidFill>
                <a:effectLst/>
              </a:rPr>
              <a:t>2021-2019</a:t>
            </a:r>
            <a:r>
              <a:rPr lang="fr-FR" sz="1400" b="1" i="0" baseline="0" dirty="0">
                <a:solidFill>
                  <a:srgbClr val="00B050"/>
                </a:solidFill>
                <a:effectLst/>
              </a:rPr>
              <a:t> Chirurgie H. 0 nuit</a:t>
            </a:r>
            <a:endParaRPr lang="fr-FR" sz="1100" dirty="0">
              <a:solidFill>
                <a:srgbClr val="00B050"/>
              </a:solidFill>
              <a:effectLst/>
            </a:endParaRPr>
          </a:p>
        </c:rich>
      </c:tx>
      <c:layout>
        <c:manualLayout>
          <c:xMode val="edge"/>
          <c:yMode val="edge"/>
          <c:x val="2.712379702537183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402966816493754"/>
          <c:y val="0.23531842800586381"/>
          <c:w val="0.8176869405740419"/>
          <c:h val="0.56971497291935502"/>
        </c:manualLayout>
      </c:layout>
      <c:areaChart>
        <c:grouping val="standard"/>
        <c:varyColors val="0"/>
        <c:ser>
          <c:idx val="0"/>
          <c:order val="0"/>
          <c:tx>
            <c:strRef>
              <c:f>'CHIRURGIE HA0'!$B$6</c:f>
              <c:strCache>
                <c:ptCount val="1"/>
                <c:pt idx="0">
                  <c:v>Nb Séj. 2019</c:v>
                </c:pt>
              </c:strCache>
            </c:strRef>
          </c:tx>
          <c:spPr>
            <a:solidFill>
              <a:srgbClr val="99FF99">
                <a:alpha val="81176"/>
              </a:srgbClr>
            </a:solidFill>
            <a:ln w="28575">
              <a:solidFill>
                <a:srgbClr val="00B050"/>
              </a:solidFill>
              <a:prstDash val="sysDash"/>
            </a:ln>
            <a:effectLst/>
          </c:spPr>
          <c:cat>
            <c:strRef>
              <c:f>'CHIRURGIE HA0'!$A$7:$A$20</c:f>
              <c:strCache>
                <c:ptCount val="14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</c:strCache>
            </c:strRef>
          </c:cat>
          <c:val>
            <c:numRef>
              <c:f>'CHIRURGIE HA0'!$B$7:$B$20</c:f>
              <c:numCache>
                <c:formatCode>General</c:formatCode>
                <c:ptCount val="14"/>
                <c:pt idx="0">
                  <c:v>25523</c:v>
                </c:pt>
                <c:pt idx="1">
                  <c:v>75235</c:v>
                </c:pt>
                <c:pt idx="2">
                  <c:v>74487</c:v>
                </c:pt>
                <c:pt idx="3">
                  <c:v>72636</c:v>
                </c:pt>
                <c:pt idx="4">
                  <c:v>70336</c:v>
                </c:pt>
                <c:pt idx="5">
                  <c:v>73312</c:v>
                </c:pt>
                <c:pt idx="6">
                  <c:v>67548</c:v>
                </c:pt>
                <c:pt idx="7">
                  <c:v>65051</c:v>
                </c:pt>
                <c:pt idx="8">
                  <c:v>67450</c:v>
                </c:pt>
                <c:pt idx="9">
                  <c:v>70436</c:v>
                </c:pt>
                <c:pt idx="10">
                  <c:v>71481</c:v>
                </c:pt>
                <c:pt idx="11">
                  <c:v>71835</c:v>
                </c:pt>
                <c:pt idx="12">
                  <c:v>72112</c:v>
                </c:pt>
                <c:pt idx="13">
                  <c:v>73465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FC-48A9-9628-9FD7A5C30BD4}"/>
            </c:ext>
          </c:extLst>
        </c:ser>
        <c:ser>
          <c:idx val="1"/>
          <c:order val="1"/>
          <c:tx>
            <c:strRef>
              <c:f>'CHIRURGIE HA0'!$D$6</c:f>
              <c:strCache>
                <c:ptCount val="1"/>
                <c:pt idx="0">
                  <c:v>Nb Séj. 2021</c:v>
                </c:pt>
              </c:strCache>
            </c:strRef>
          </c:tx>
          <c:spPr>
            <a:solidFill>
              <a:srgbClr val="000000">
                <a:alpha val="41961"/>
              </a:srgbClr>
            </a:solidFill>
            <a:ln w="28575">
              <a:solidFill>
                <a:srgbClr val="0070C0"/>
              </a:solidFill>
              <a:prstDash val="sysDash"/>
            </a:ln>
            <a:effectLst/>
          </c:spPr>
          <c:cat>
            <c:strRef>
              <c:f>'CHIRURGIE HA0'!$A$7:$A$20</c:f>
              <c:strCache>
                <c:ptCount val="14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</c:strCache>
            </c:strRef>
          </c:cat>
          <c:val>
            <c:numRef>
              <c:f>'CHIRURGIE HA0'!$D$7:$D$20</c:f>
              <c:numCache>
                <c:formatCode>General</c:formatCode>
                <c:ptCount val="14"/>
                <c:pt idx="0">
                  <c:v>1279</c:v>
                </c:pt>
                <c:pt idx="1">
                  <c:v>72788</c:v>
                </c:pt>
                <c:pt idx="2">
                  <c:v>76423</c:v>
                </c:pt>
                <c:pt idx="3">
                  <c:v>76032</c:v>
                </c:pt>
                <c:pt idx="4">
                  <c:v>74115</c:v>
                </c:pt>
                <c:pt idx="5">
                  <c:v>73395</c:v>
                </c:pt>
                <c:pt idx="6">
                  <c:v>71180</c:v>
                </c:pt>
                <c:pt idx="7">
                  <c:v>68161</c:v>
                </c:pt>
                <c:pt idx="8">
                  <c:v>65451</c:v>
                </c:pt>
                <c:pt idx="9">
                  <c:v>62644</c:v>
                </c:pt>
                <c:pt idx="10">
                  <c:v>69073</c:v>
                </c:pt>
                <c:pt idx="11">
                  <c:v>67151</c:v>
                </c:pt>
                <c:pt idx="12">
                  <c:v>66144</c:v>
                </c:pt>
                <c:pt idx="13">
                  <c:v>38449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FC-48A9-9628-9FD7A5C30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173872"/>
        <c:axId val="530180760"/>
      </c:areaChart>
      <c:lineChart>
        <c:grouping val="standard"/>
        <c:varyColors val="0"/>
        <c:ser>
          <c:idx val="2"/>
          <c:order val="2"/>
          <c:tx>
            <c:strRef>
              <c:f>'CHIRURGIE HA0'!$J$6</c:f>
              <c:strCache>
                <c:ptCount val="1"/>
                <c:pt idx="0">
                  <c:v>ECART HEBDO (%) 2021-2019</c:v>
                </c:pt>
              </c:strCache>
            </c:strRef>
          </c:tx>
          <c:spPr>
            <a:ln w="381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6.6307492381165109E-3"/>
                  <c:y val="8.9186176142697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FC-48A9-9628-9FD7A5C30BD4}"/>
                </c:ext>
              </c:extLst>
            </c:dLbl>
            <c:dLbl>
              <c:idx val="4"/>
              <c:layout>
                <c:manualLayout>
                  <c:x val="-1.9892247714349453E-2"/>
                  <c:y val="9.8104793756967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FC-48A9-9628-9FD7A5C30BD4}"/>
                </c:ext>
              </c:extLst>
            </c:dLbl>
            <c:dLbl>
              <c:idx val="5"/>
              <c:layout>
                <c:manualLayout>
                  <c:x val="-8.8409989841552947E-3"/>
                  <c:y val="7.58082497212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FC-48A9-9628-9FD7A5C30BD4}"/>
                </c:ext>
              </c:extLst>
            </c:dLbl>
            <c:dLbl>
              <c:idx val="7"/>
              <c:layout>
                <c:manualLayout>
                  <c:x val="-8.1041554489137188E-17"/>
                  <c:y val="9.3645484949832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FC-48A9-9628-9FD7A5C30BD4}"/>
                </c:ext>
              </c:extLst>
            </c:dLbl>
            <c:dLbl>
              <c:idx val="8"/>
              <c:layout>
                <c:manualLayout>
                  <c:x val="-7.1036034554383199E-3"/>
                  <c:y val="0.10341066898410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FC-48A9-9628-9FD7A5C30BD4}"/>
                </c:ext>
              </c:extLst>
            </c:dLbl>
            <c:dLbl>
              <c:idx val="9"/>
              <c:layout>
                <c:manualLayout>
                  <c:x val="-1.8469187388196254E-2"/>
                  <c:y val="8.556149732620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FC-48A9-9628-9FD7A5C30BD4}"/>
                </c:ext>
              </c:extLst>
            </c:dLbl>
            <c:dLbl>
              <c:idx val="10"/>
              <c:layout>
                <c:manualLayout>
                  <c:x val="-1.4207067221689426E-2"/>
                  <c:y val="7.8431372549019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FC-48A9-9628-9FD7A5C30BD4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FC-48A9-9628-9FD7A5C30BD4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FC-48A9-9628-9FD7A5C30BD4}"/>
                </c:ext>
              </c:extLst>
            </c:dLbl>
            <c:numFmt formatCode="#,##0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'CHIRURGIE HA0'!$A$7:$A$20</c:f>
              <c:strCache>
                <c:ptCount val="14"/>
                <c:pt idx="0">
                  <c:v>Sem. 1 (30 Déc.)</c:v>
                </c:pt>
                <c:pt idx="1">
                  <c:v>Sem. 2 (06 Jan.)</c:v>
                </c:pt>
                <c:pt idx="2">
                  <c:v>Sem. 3 (13 Jan.)</c:v>
                </c:pt>
                <c:pt idx="3">
                  <c:v>Sem. 4 (20 Jan.)</c:v>
                </c:pt>
                <c:pt idx="4">
                  <c:v>Sem. 5 (27 Jan.)</c:v>
                </c:pt>
                <c:pt idx="5">
                  <c:v>Sem. 6 (03 Fév.)</c:v>
                </c:pt>
                <c:pt idx="6">
                  <c:v>Sem. 7 (10 Fév.)</c:v>
                </c:pt>
                <c:pt idx="7">
                  <c:v>Sem. 8 (17 Fév.)</c:v>
                </c:pt>
                <c:pt idx="8">
                  <c:v>Sem. 9 (24 Fév.)</c:v>
                </c:pt>
                <c:pt idx="9">
                  <c:v>Sem. 10 (02 Mar.)</c:v>
                </c:pt>
                <c:pt idx="10">
                  <c:v>Sem. 11 (09 Mar.)</c:v>
                </c:pt>
                <c:pt idx="11">
                  <c:v>Sem. 12 (16 Mar.)</c:v>
                </c:pt>
                <c:pt idx="12">
                  <c:v>Sem. 13 (23 Mar.)</c:v>
                </c:pt>
                <c:pt idx="13">
                  <c:v>Sem. 14 (30 Mar.)</c:v>
                </c:pt>
              </c:strCache>
            </c:strRef>
          </c:cat>
          <c:val>
            <c:numRef>
              <c:f>'CHIRURGIE HA0'!$J$7:$J$20</c:f>
              <c:numCache>
                <c:formatCode>##0.0</c:formatCode>
                <c:ptCount val="14"/>
                <c:pt idx="0">
                  <c:v>-94.988833601066005</c:v>
                </c:pt>
                <c:pt idx="1">
                  <c:v>-3.2524755765269</c:v>
                </c:pt>
                <c:pt idx="2">
                  <c:v>2.5991112543128301</c:v>
                </c:pt>
                <c:pt idx="3">
                  <c:v>4.6753675863208297</c:v>
                </c:pt>
                <c:pt idx="4">
                  <c:v>5.3727820746132897</c:v>
                </c:pt>
                <c:pt idx="5">
                  <c:v>0.1132147533828</c:v>
                </c:pt>
                <c:pt idx="6">
                  <c:v>5.3769171552081501</c:v>
                </c:pt>
                <c:pt idx="7">
                  <c:v>4.7808642449770202</c:v>
                </c:pt>
                <c:pt idx="8">
                  <c:v>-2.9636767976279002</c:v>
                </c:pt>
                <c:pt idx="9">
                  <c:v>-11.06252484525</c:v>
                </c:pt>
                <c:pt idx="10">
                  <c:v>-3.3687273541220999</c:v>
                </c:pt>
                <c:pt idx="11">
                  <c:v>-6.5204983643070999</c:v>
                </c:pt>
                <c:pt idx="12">
                  <c:v>-8.2760150876413991</c:v>
                </c:pt>
                <c:pt idx="13">
                  <c:v>-47.663513237596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7FC-48A9-9628-9FD7A5C30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180104"/>
        <c:axId val="530172888"/>
      </c:lineChart>
      <c:catAx>
        <c:axId val="53017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74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760"/>
        <c:crosses val="autoZero"/>
        <c:auto val="1"/>
        <c:lblAlgn val="ctr"/>
        <c:lblOffset val="100"/>
        <c:noMultiLvlLbl val="0"/>
      </c:catAx>
      <c:valAx>
        <c:axId val="530180760"/>
        <c:scaling>
          <c:orientation val="minMax"/>
          <c:max val="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73872"/>
        <c:crosses val="autoZero"/>
        <c:crossBetween val="between"/>
      </c:valAx>
      <c:valAx>
        <c:axId val="530172888"/>
        <c:scaling>
          <c:orientation val="minMax"/>
          <c:max val="50"/>
          <c:min val="-1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80104"/>
        <c:crosses val="max"/>
        <c:crossBetween val="between"/>
      </c:valAx>
      <c:catAx>
        <c:axId val="530180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0172888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01005071914043"/>
          <c:y val="0.17112544878378494"/>
          <c:w val="0.72576421995500484"/>
          <c:h val="7.52513628104179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0.79367</cdr:x>
      <cdr:y>0.16785</cdr:y>
    </cdr:from>
    <cdr:to>
      <cdr:x>0.89394</cdr:x>
      <cdr:y>0.77706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579046" y="537985"/>
          <a:ext cx="704850" cy="1952625"/>
        </a:xfrm>
        <a:prstGeom xmlns:a="http://schemas.openxmlformats.org/drawingml/2006/main" prst="rect">
          <a:avLst/>
        </a:prstGeom>
        <a:solidFill xmlns:a="http://schemas.openxmlformats.org/drawingml/2006/main">
          <a:srgbClr val="FF6600">
            <a:alpha val="16000"/>
          </a:srgbClr>
        </a:solidFill>
        <a:ln xmlns:a="http://schemas.openxmlformats.org/drawingml/2006/main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2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36FD6-3753-46A0-9889-877805208C25}" type="datetimeFigureOut">
              <a:rPr lang="fr-FR" smtClean="0"/>
              <a:t>20/08/2021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66945-C92B-4470-93E2-FCD8716906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789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5FA6E-3AE6-4338-8773-0623E16585D1}" type="datetimeFigureOut">
              <a:rPr lang="fr-FR" smtClean="0"/>
              <a:t>20/08/2021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3BDA4-3FFB-4ED6-92FC-2659EE164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82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Plus forte baisse à la V1 (-60%) qu’à la V2 (-20%)</a:t>
            </a:r>
          </a:p>
          <a:p>
            <a:r>
              <a:rPr lang="fr-FR" b="1" dirty="0"/>
              <a:t>Déficit qui se prolonge</a:t>
            </a:r>
            <a:r>
              <a:rPr lang="fr-FR" b="1" baseline="0" dirty="0"/>
              <a:t> après le </a:t>
            </a:r>
            <a:r>
              <a:rPr lang="fr-FR" b="1" baseline="0" dirty="0" err="1"/>
              <a:t>déconfinement</a:t>
            </a:r>
            <a:r>
              <a:rPr lang="fr-FR" b="1" baseline="0" dirty="0"/>
              <a:t> 1</a:t>
            </a:r>
          </a:p>
          <a:p>
            <a:r>
              <a:rPr lang="fr-FR" b="1" baseline="0" dirty="0"/>
              <a:t>Pas de rattrapage</a:t>
            </a:r>
          </a:p>
          <a:p>
            <a:r>
              <a:rPr lang="fr-FR" b="1" baseline="0" dirty="0"/>
              <a:t>Effet similaires quelle que soit la catégorie </a:t>
            </a:r>
            <a:r>
              <a:rPr lang="fr-FR" b="1" baseline="0" dirty="0" err="1"/>
              <a:t>meme</a:t>
            </a:r>
            <a:r>
              <a:rPr lang="fr-FR" b="1" baseline="0" dirty="0"/>
              <a:t> si baisse moins importante </a:t>
            </a:r>
            <a:r>
              <a:rPr lang="fr-FR" b="1" baseline="0" dirty="0" err="1"/>
              <a:t>enCLCC</a:t>
            </a:r>
            <a:r>
              <a:rPr lang="fr-FR" b="1" baseline="0" dirty="0"/>
              <a:t> (et globalement pour la cancérologie quel que soit le type ES)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BDA4-3FFB-4ED6-92FC-2659EE16406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7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L’analyse de l’activité cumulée montre qu’en fin 2020 en chirurgie traditionnelle on est à – 416</a:t>
            </a:r>
            <a:r>
              <a:rPr lang="fr-FR" b="1" baseline="0" dirty="0"/>
              <a:t> 000 séjours soit 16% comparé à 2019</a:t>
            </a:r>
          </a:p>
          <a:p>
            <a:r>
              <a:rPr lang="fr-FR" b="1" baseline="0" dirty="0"/>
              <a:t>En 2021 à la fin mars  et avec le défaut d’exhaustivité on est à -25% comparé à 2019 soit -200 000 séjours et -11% comparé à 2020 où on était en pleine vague 1 soit -68 000 séjours</a:t>
            </a:r>
          </a:p>
          <a:p>
            <a:r>
              <a:rPr lang="fr-FR" b="1" baseline="0" dirty="0"/>
              <a:t>Sur le premier trimestre 2021 l’activité est similaire entre 2021 et 2019 ou 2021 et 2020 de l’ordre de -15 à -20% sauf à partir de mars où l’activité 2021 est beaucoup plus importante qu’à la même période en 2020 pendant la vague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BDA4-3FFB-4ED6-92FC-2659EE16406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cancérologie baisse moins que la chirurgie en général dans tous les types d’ES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BDA4-3FFB-4ED6-92FC-2659EE16406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5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Entre</a:t>
            </a:r>
            <a:r>
              <a:rPr lang="fr-FR" b="1" baseline="0" dirty="0"/>
              <a:t> janvier et mars, l</a:t>
            </a:r>
            <a:r>
              <a:rPr lang="fr-FR" b="1" dirty="0"/>
              <a:t>’écart sur l’</a:t>
            </a:r>
            <a:r>
              <a:rPr lang="fr-FR" b="1" dirty="0" err="1"/>
              <a:t>ambulatire</a:t>
            </a:r>
            <a:r>
              <a:rPr lang="fr-FR" b="1" dirty="0"/>
              <a:t> entre 2020 et 2019 était de -18% (-2 430 </a:t>
            </a:r>
            <a:r>
              <a:rPr lang="fr-FR" b="1" dirty="0" err="1"/>
              <a:t>sej</a:t>
            </a:r>
            <a:r>
              <a:rPr lang="fr-FR" b="1" dirty="0"/>
              <a:t>.)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BDA4-3FFB-4ED6-92FC-2659EE16406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88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En 2020, l’évolution pour les</a:t>
            </a:r>
            <a:r>
              <a:rPr lang="fr-FR" b="1" baseline="0" dirty="0"/>
              <a:t> exérèses du cancer du </a:t>
            </a:r>
            <a:r>
              <a:rPr lang="fr-FR" b="1" dirty="0"/>
              <a:t>sein a été moindre de l’ordre de -10% entre mars et avril et plus marquée en mi-avril et mi-juin. </a:t>
            </a:r>
          </a:p>
          <a:p>
            <a:r>
              <a:rPr lang="fr-FR" b="1" dirty="0"/>
              <a:t>Entre janvier et mars 2021 l’augmentation</a:t>
            </a:r>
            <a:r>
              <a:rPr lang="fr-FR" b="1" baseline="0" dirty="0"/>
              <a:t> de l’ambulatoire se confirme mais elle était déjà de +8% e</a:t>
            </a:r>
            <a:r>
              <a:rPr lang="fr-FR" b="1" dirty="0"/>
              <a:t>n 2020 comparé à 2019 </a:t>
            </a:r>
            <a:r>
              <a:rPr lang="fr-FR" b="1" baseline="0" dirty="0"/>
              <a:t> (654/8 348). Cela étant l’écart 2021-2019 sera plus élevé après rattrapage du défaut d’exhaustivité sur la période.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BDA4-3FFB-4ED6-92FC-2659EE16406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689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Le taux ambulatoire des PTH est faible même s’il apparait</a:t>
            </a:r>
            <a:r>
              <a:rPr lang="fr-FR" b="1" baseline="0" dirty="0"/>
              <a:t> une forte augmentation en ce premier trimestre 2021 où</a:t>
            </a:r>
            <a:r>
              <a:rPr lang="fr-FR" b="1" dirty="0"/>
              <a:t> taux de </a:t>
            </a:r>
            <a:r>
              <a:rPr lang="fr-FR" b="1" dirty="0" err="1"/>
              <a:t>chir</a:t>
            </a:r>
            <a:r>
              <a:rPr lang="fr-FR" b="1" dirty="0"/>
              <a:t> </a:t>
            </a:r>
            <a:r>
              <a:rPr lang="fr-FR" b="1" dirty="0" err="1"/>
              <a:t>ambu</a:t>
            </a:r>
            <a:r>
              <a:rPr lang="fr-FR" b="1" dirty="0"/>
              <a:t> passe à 3,7% (1404/37 705)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BDA4-3FFB-4ED6-92FC-2659EE16406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32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0325" y="2048007"/>
            <a:ext cx="9869864" cy="1819144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Estimation de l’impact de l’épidémie de COVID-19 sur l’activité de Chirurgie hors COVID  </a:t>
            </a:r>
            <a:br>
              <a:rPr lang="fr-FR" sz="3200" b="1" dirty="0">
                <a:solidFill>
                  <a:srgbClr val="0070C0"/>
                </a:solidFill>
              </a:rPr>
            </a:b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10325" y="4687830"/>
            <a:ext cx="8595086" cy="1275311"/>
          </a:xfrm>
        </p:spPr>
        <p:txBody>
          <a:bodyPr>
            <a:noAutofit/>
          </a:bodyPr>
          <a:lstStyle/>
          <a:p>
            <a:pPr algn="l"/>
            <a:r>
              <a:rPr lang="fr-FR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 F. </a:t>
            </a:r>
            <a:r>
              <a:rPr lang="fr-FR" sz="1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Séguret</a:t>
            </a:r>
            <a:r>
              <a:rPr lang="fr-FR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C. Meunier</a:t>
            </a:r>
          </a:p>
          <a:p>
            <a:pPr algn="l"/>
            <a:r>
              <a:rPr lang="fr-FR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Unité Base Inter-CHU, Evaluation et d’Etudes Epidémiologiques sur les Bases Nationales d’Activité Hospitalière</a:t>
            </a:r>
          </a:p>
          <a:p>
            <a:pPr algn="l"/>
            <a:r>
              <a:rPr lang="fr-FR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 – CHU de Montpellier</a:t>
            </a:r>
          </a:p>
          <a:p>
            <a:pPr algn="l"/>
            <a:endParaRPr lang="fr-FR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58176" y="6495093"/>
            <a:ext cx="385574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i="1" dirty="0">
                <a:solidFill>
                  <a:srgbClr val="00B050"/>
                </a:solidFill>
              </a:rPr>
              <a:t>Journée de Chirurgie Ambulatoire 2021</a:t>
            </a:r>
          </a:p>
        </p:txBody>
      </p:sp>
      <p:pic>
        <p:nvPicPr>
          <p:cNvPr id="1026" name="Image 1" descr="cid:image001.png@01D663F7.5012A7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033" y="126575"/>
            <a:ext cx="1102956" cy="78782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12" descr="https://si0.twimg.com/profile_images/1829176341/FHF_Logo_quad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6" r="-6061" b="20242"/>
          <a:stretch>
            <a:fillRect/>
          </a:stretch>
        </p:blipFill>
        <p:spPr bwMode="auto">
          <a:xfrm>
            <a:off x="185739" y="126574"/>
            <a:ext cx="1319788" cy="7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79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"/>
          <p:cNvSpPr txBox="1">
            <a:spLocks/>
          </p:cNvSpPr>
          <p:nvPr/>
        </p:nvSpPr>
        <p:spPr>
          <a:xfrm>
            <a:off x="108186" y="63217"/>
            <a:ext cx="10559814" cy="36604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00B050"/>
                </a:solidFill>
              </a:rPr>
              <a:t>Ecarts Hebdomadaires et Cumulés 2020-2019 : </a:t>
            </a:r>
            <a:r>
              <a:rPr lang="fr-FR" sz="1800" b="1" dirty="0">
                <a:solidFill>
                  <a:srgbClr val="FF6600"/>
                </a:solidFill>
              </a:rPr>
              <a:t>Prothèse Hanche/Genou </a:t>
            </a:r>
            <a:r>
              <a:rPr lang="fr-FR" sz="1800" b="1" dirty="0">
                <a:solidFill>
                  <a:srgbClr val="00B050"/>
                </a:solidFill>
              </a:rPr>
              <a:t>(</a:t>
            </a:r>
            <a:r>
              <a:rPr lang="fr-FR" sz="1800" b="1" dirty="0" err="1">
                <a:solidFill>
                  <a:srgbClr val="00B050"/>
                </a:solidFill>
              </a:rPr>
              <a:t>Hosp</a:t>
            </a:r>
            <a:r>
              <a:rPr lang="fr-FR" sz="1800" b="1" dirty="0">
                <a:solidFill>
                  <a:srgbClr val="00B050"/>
                </a:solidFill>
              </a:rPr>
              <a:t>. </a:t>
            </a:r>
            <a:r>
              <a:rPr lang="fr-FR" sz="1800" b="1" dirty="0">
                <a:solidFill>
                  <a:srgbClr val="FF6600"/>
                </a:solidFill>
              </a:rPr>
              <a:t>≥ 1nuit et 0 nuit</a:t>
            </a:r>
            <a:r>
              <a:rPr lang="fr-FR" sz="1800" b="1" dirty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11" name="Picture 12" descr="https://si0.twimg.com/profile_images/1829176341/FHF_Logo_quad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6" r="-6061" b="20242"/>
          <a:stretch>
            <a:fillRect/>
          </a:stretch>
        </p:blipFill>
        <p:spPr bwMode="auto">
          <a:xfrm>
            <a:off x="11050994" y="71435"/>
            <a:ext cx="1097979" cy="59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7774393" y="529347"/>
            <a:ext cx="3688870" cy="28931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srgbClr val="0070C0"/>
                </a:solidFill>
              </a:rPr>
              <a:t>Ecarts 2020-2019</a:t>
            </a:r>
          </a:p>
          <a:p>
            <a:r>
              <a:rPr lang="fr-FR" sz="1200" b="1" u="sng" dirty="0">
                <a:solidFill>
                  <a:srgbClr val="0070C0"/>
                </a:solidFill>
              </a:rPr>
              <a:t>Prothèse de Hanche</a:t>
            </a:r>
          </a:p>
          <a:p>
            <a:pPr marL="268288" indent="-254000">
              <a:buFontTx/>
              <a:buChar char="-"/>
            </a:pPr>
            <a:r>
              <a:rPr lang="fr-FR" sz="1200" b="1" dirty="0">
                <a:solidFill>
                  <a:srgbClr val="0070C0"/>
                </a:solidFill>
              </a:rPr>
              <a:t>H. </a:t>
            </a:r>
            <a:r>
              <a:rPr lang="fr-FR" sz="1200" b="1" i="1" dirty="0">
                <a:solidFill>
                  <a:srgbClr val="0070C0"/>
                </a:solidFill>
              </a:rPr>
              <a:t>ambulatoire</a:t>
            </a:r>
            <a:r>
              <a:rPr lang="fr-FR" sz="1200" b="1" dirty="0">
                <a:solidFill>
                  <a:srgbClr val="0070C0"/>
                </a:solidFill>
              </a:rPr>
              <a:t> (N2019 = 3 087) : </a:t>
            </a:r>
          </a:p>
          <a:p>
            <a:pPr marL="14288"/>
            <a:r>
              <a:rPr lang="fr-FR" sz="1200" b="1" dirty="0">
                <a:solidFill>
                  <a:srgbClr val="0070C0"/>
                </a:solidFill>
              </a:rPr>
              <a:t>	</a:t>
            </a:r>
            <a:r>
              <a:rPr lang="fr-FR" sz="1200" b="1" dirty="0">
                <a:solidFill>
                  <a:srgbClr val="FF6600"/>
                </a:solidFill>
              </a:rPr>
              <a:t>+ 20   </a:t>
            </a:r>
            <a:r>
              <a:rPr lang="fr-FR" sz="1200" b="1" dirty="0">
                <a:solidFill>
                  <a:srgbClr val="0070C0"/>
                </a:solidFill>
              </a:rPr>
              <a:t> (n= + 621  )</a:t>
            </a:r>
          </a:p>
          <a:p>
            <a:pPr marL="268288" indent="-254000">
              <a:buFontTx/>
              <a:buChar char="-"/>
            </a:pPr>
            <a:r>
              <a:rPr lang="fr-FR" sz="1200" b="1" dirty="0">
                <a:solidFill>
                  <a:srgbClr val="0070C0"/>
                </a:solidFill>
              </a:rPr>
              <a:t>H. </a:t>
            </a:r>
            <a:r>
              <a:rPr lang="fr-FR" sz="1200" b="1" i="1" dirty="0">
                <a:solidFill>
                  <a:srgbClr val="0070C0"/>
                </a:solidFill>
              </a:rPr>
              <a:t>complète</a:t>
            </a:r>
            <a:r>
              <a:rPr lang="fr-FR" sz="1200" b="1" dirty="0">
                <a:solidFill>
                  <a:srgbClr val="0070C0"/>
                </a:solidFill>
              </a:rPr>
              <a:t> (N2019 = 145 840) : </a:t>
            </a:r>
          </a:p>
          <a:p>
            <a:pPr marL="14288"/>
            <a:r>
              <a:rPr lang="fr-FR" sz="1200" b="1" dirty="0">
                <a:solidFill>
                  <a:srgbClr val="0070C0"/>
                </a:solidFill>
              </a:rPr>
              <a:t>	</a:t>
            </a:r>
            <a:r>
              <a:rPr lang="fr-FR" sz="1200" b="1" dirty="0">
                <a:solidFill>
                  <a:srgbClr val="FF6600"/>
                </a:solidFill>
              </a:rPr>
              <a:t>-  13 % </a:t>
            </a:r>
            <a:r>
              <a:rPr lang="fr-FR" sz="1200" b="1" dirty="0">
                <a:solidFill>
                  <a:srgbClr val="0070C0"/>
                </a:solidFill>
              </a:rPr>
              <a:t>(n= - 18 415 )</a:t>
            </a:r>
          </a:p>
          <a:p>
            <a:r>
              <a:rPr lang="fr-FR" sz="1200" b="1" u="sng" dirty="0">
                <a:solidFill>
                  <a:srgbClr val="0070C0"/>
                </a:solidFill>
              </a:rPr>
              <a:t>Prothèse de Genou</a:t>
            </a:r>
          </a:p>
          <a:p>
            <a:pPr marL="268288" indent="-254000">
              <a:buFontTx/>
              <a:buChar char="-"/>
            </a:pPr>
            <a:r>
              <a:rPr lang="fr-FR" sz="1200" b="1" dirty="0">
                <a:solidFill>
                  <a:srgbClr val="0070C0"/>
                </a:solidFill>
              </a:rPr>
              <a:t>H. </a:t>
            </a:r>
            <a:r>
              <a:rPr lang="fr-FR" sz="1200" b="1" i="1" dirty="0">
                <a:solidFill>
                  <a:srgbClr val="0070C0"/>
                </a:solidFill>
              </a:rPr>
              <a:t>ambulatoire</a:t>
            </a:r>
            <a:r>
              <a:rPr lang="fr-FR" sz="1200" b="1" dirty="0">
                <a:solidFill>
                  <a:srgbClr val="0070C0"/>
                </a:solidFill>
              </a:rPr>
              <a:t> (N2019 = 2 157) : </a:t>
            </a:r>
          </a:p>
          <a:p>
            <a:pPr marL="14288"/>
            <a:r>
              <a:rPr lang="fr-FR" sz="1200" b="1" dirty="0">
                <a:solidFill>
                  <a:srgbClr val="0070C0"/>
                </a:solidFill>
              </a:rPr>
              <a:t>	</a:t>
            </a:r>
            <a:r>
              <a:rPr lang="fr-FR" sz="1200" b="1" dirty="0">
                <a:solidFill>
                  <a:srgbClr val="FF6600"/>
                </a:solidFill>
              </a:rPr>
              <a:t>+ 11 % </a:t>
            </a:r>
            <a:r>
              <a:rPr lang="fr-FR" sz="1200" b="1" dirty="0">
                <a:solidFill>
                  <a:srgbClr val="0070C0"/>
                </a:solidFill>
              </a:rPr>
              <a:t> (n= + 237 )</a:t>
            </a:r>
          </a:p>
          <a:p>
            <a:pPr marL="268288" indent="-254000">
              <a:buFontTx/>
              <a:buChar char="-"/>
            </a:pPr>
            <a:r>
              <a:rPr lang="fr-FR" sz="1200" b="1" dirty="0">
                <a:solidFill>
                  <a:srgbClr val="0070C0"/>
                </a:solidFill>
              </a:rPr>
              <a:t>H. </a:t>
            </a:r>
            <a:r>
              <a:rPr lang="fr-FR" sz="1200" b="1" i="1" dirty="0">
                <a:solidFill>
                  <a:srgbClr val="0070C0"/>
                </a:solidFill>
              </a:rPr>
              <a:t>complète</a:t>
            </a:r>
            <a:r>
              <a:rPr lang="fr-FR" sz="1200" b="1" dirty="0">
                <a:solidFill>
                  <a:srgbClr val="0070C0"/>
                </a:solidFill>
              </a:rPr>
              <a:t> (N2019 = 112 989) : </a:t>
            </a:r>
          </a:p>
          <a:p>
            <a:pPr marL="14288"/>
            <a:r>
              <a:rPr lang="fr-FR" sz="1200" b="1" dirty="0">
                <a:solidFill>
                  <a:srgbClr val="0070C0"/>
                </a:solidFill>
              </a:rPr>
              <a:t>	</a:t>
            </a:r>
            <a:r>
              <a:rPr lang="fr-FR" sz="1200" b="1" dirty="0">
                <a:solidFill>
                  <a:srgbClr val="FF6600"/>
                </a:solidFill>
              </a:rPr>
              <a:t>- 23 % </a:t>
            </a:r>
            <a:r>
              <a:rPr lang="fr-FR" sz="1200" b="1" dirty="0">
                <a:solidFill>
                  <a:srgbClr val="0070C0"/>
                </a:solidFill>
              </a:rPr>
              <a:t>(n= - 25 558 )</a:t>
            </a:r>
          </a:p>
          <a:p>
            <a:pPr marL="14288"/>
            <a:r>
              <a:rPr lang="fr-FR" sz="1200" b="1" i="1" dirty="0">
                <a:solidFill>
                  <a:srgbClr val="0070C0"/>
                </a:solidFill>
              </a:rPr>
              <a:t>MAIS</a:t>
            </a:r>
            <a:endParaRPr lang="fr-FR" sz="1400" b="1" i="1" dirty="0">
              <a:solidFill>
                <a:srgbClr val="0070C0"/>
              </a:solidFill>
            </a:endParaRPr>
          </a:p>
          <a:p>
            <a:pPr marL="14288"/>
            <a:r>
              <a:rPr lang="fr-FR" sz="1200" b="1" u="sng" dirty="0">
                <a:solidFill>
                  <a:srgbClr val="FF6600"/>
                </a:solidFill>
              </a:rPr>
              <a:t>Taux ambulatoire 2019 très faible</a:t>
            </a:r>
          </a:p>
          <a:p>
            <a:pPr marL="185738" indent="-171450">
              <a:buFontTx/>
              <a:buChar char="-"/>
            </a:pPr>
            <a:r>
              <a:rPr lang="fr-FR" sz="1200" b="1" dirty="0">
                <a:solidFill>
                  <a:srgbClr val="FF6600"/>
                </a:solidFill>
              </a:rPr>
              <a:t>PTH : 2,1% (3 087/145 840)</a:t>
            </a:r>
          </a:p>
          <a:p>
            <a:pPr marL="185738" indent="-171450">
              <a:buFontTx/>
              <a:buChar char="-"/>
            </a:pPr>
            <a:r>
              <a:rPr lang="fr-FR" sz="1200" b="1" dirty="0">
                <a:solidFill>
                  <a:srgbClr val="FF6600"/>
                </a:solidFill>
              </a:rPr>
              <a:t>PTG : 1,9   (2 157/115 146)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08185" y="491247"/>
            <a:ext cx="7426089" cy="3238500"/>
            <a:chOff x="108185" y="491247"/>
            <a:chExt cx="7426089" cy="3238500"/>
          </a:xfrm>
        </p:grpSpPr>
        <p:graphicFrame>
          <p:nvGraphicFramePr>
            <p:cNvPr id="16" name="Graphique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87740524"/>
                </p:ext>
              </p:extLst>
            </p:nvPr>
          </p:nvGraphicFramePr>
          <p:xfrm>
            <a:off x="108185" y="491247"/>
            <a:ext cx="7426089" cy="3238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090374" y="895350"/>
              <a:ext cx="1123677" cy="2096422"/>
            </a:xfrm>
            <a:prstGeom prst="rect">
              <a:avLst/>
            </a:prstGeom>
            <a:solidFill>
              <a:srgbClr val="FF6600">
                <a:alpha val="16000"/>
              </a:srgb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2000">
                    <a:schemeClr val="accent1">
                      <a:lumMod val="45000"/>
                      <a:lumOff val="55000"/>
                    </a:schemeClr>
                  </a:gs>
                  <a:gs pos="94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972495" y="895350"/>
              <a:ext cx="818830" cy="2103083"/>
            </a:xfrm>
            <a:prstGeom prst="rect">
              <a:avLst/>
            </a:prstGeom>
            <a:solidFill>
              <a:srgbClr val="FF6600">
                <a:alpha val="16000"/>
              </a:srgb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2000">
                    <a:schemeClr val="accent1">
                      <a:lumMod val="45000"/>
                      <a:lumOff val="55000"/>
                    </a:schemeClr>
                  </a:gs>
                  <a:gs pos="94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cxnSp>
          <p:nvCxnSpPr>
            <p:cNvPr id="10" name="Connecteur droit 9"/>
            <p:cNvCxnSpPr/>
            <p:nvPr/>
          </p:nvCxnSpPr>
          <p:spPr>
            <a:xfrm flipV="1">
              <a:off x="649360" y="1934037"/>
              <a:ext cx="6427715" cy="9524"/>
            </a:xfrm>
            <a:prstGeom prst="line">
              <a:avLst/>
            </a:prstGeom>
            <a:ln w="381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5119523" y="3616646"/>
            <a:ext cx="7029450" cy="3205162"/>
            <a:chOff x="5119523" y="3616646"/>
            <a:chExt cx="7029450" cy="3205162"/>
          </a:xfrm>
        </p:grpSpPr>
        <p:graphicFrame>
          <p:nvGraphicFramePr>
            <p:cNvPr id="17" name="Graphique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53694131"/>
                </p:ext>
              </p:extLst>
            </p:nvPr>
          </p:nvGraphicFramePr>
          <p:xfrm>
            <a:off x="5119523" y="3616646"/>
            <a:ext cx="7029450" cy="3205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2" name="Connecteur droit 11"/>
            <p:cNvCxnSpPr/>
            <p:nvPr/>
          </p:nvCxnSpPr>
          <p:spPr>
            <a:xfrm flipV="1">
              <a:off x="5723058" y="4909074"/>
              <a:ext cx="5876925" cy="26536"/>
            </a:xfrm>
            <a:prstGeom prst="line">
              <a:avLst/>
            </a:prstGeom>
            <a:ln w="381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031443" y="4154631"/>
              <a:ext cx="1123677" cy="1952625"/>
            </a:xfrm>
            <a:prstGeom prst="rect">
              <a:avLst/>
            </a:prstGeom>
            <a:solidFill>
              <a:srgbClr val="FF6600">
                <a:alpha val="16000"/>
              </a:srgb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2000">
                    <a:schemeClr val="accent1">
                      <a:lumMod val="45000"/>
                      <a:lumOff val="55000"/>
                    </a:schemeClr>
                  </a:gs>
                  <a:gs pos="94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2950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263" y="61555"/>
            <a:ext cx="10629362" cy="416944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fr-FR" sz="1800" b="1" dirty="0">
                <a:solidFill>
                  <a:srgbClr val="00B050"/>
                </a:solidFill>
              </a:rPr>
              <a:t>Ecarts Cumulés 2019 –2020 -2021  : </a:t>
            </a:r>
            <a:r>
              <a:rPr lang="fr-FR" sz="1800" b="1" dirty="0">
                <a:solidFill>
                  <a:srgbClr val="FF6600"/>
                </a:solidFill>
              </a:rPr>
              <a:t>Prothèse de Hanche </a:t>
            </a:r>
            <a:r>
              <a:rPr lang="fr-FR" sz="1800" b="1" dirty="0">
                <a:solidFill>
                  <a:srgbClr val="00B050"/>
                </a:solidFill>
              </a:rPr>
              <a:t>(</a:t>
            </a:r>
            <a:r>
              <a:rPr lang="fr-FR" sz="1800" b="1" dirty="0" err="1">
                <a:solidFill>
                  <a:srgbClr val="00B050"/>
                </a:solidFill>
              </a:rPr>
              <a:t>Hosp</a:t>
            </a:r>
            <a:r>
              <a:rPr lang="fr-FR" sz="1800" b="1" dirty="0">
                <a:solidFill>
                  <a:srgbClr val="00B050"/>
                </a:solidFill>
              </a:rPr>
              <a:t>. </a:t>
            </a:r>
            <a:r>
              <a:rPr lang="fr-FR" sz="1800" b="1" dirty="0">
                <a:solidFill>
                  <a:srgbClr val="FF6600"/>
                </a:solidFill>
              </a:rPr>
              <a:t>≥ 1nuit et 0 nuit</a:t>
            </a:r>
            <a:r>
              <a:rPr lang="fr-FR" sz="1800" b="1" dirty="0">
                <a:solidFill>
                  <a:srgbClr val="00B050"/>
                </a:solidFill>
              </a:rPr>
              <a:t>)</a:t>
            </a:r>
            <a:br>
              <a:rPr lang="fr-FR" sz="1800" b="1" dirty="0">
                <a:solidFill>
                  <a:srgbClr val="00B050"/>
                </a:solidFill>
              </a:rPr>
            </a:br>
            <a:endParaRPr lang="fr-FR" sz="1800" b="1" dirty="0">
              <a:solidFill>
                <a:srgbClr val="00B050"/>
              </a:solidFill>
            </a:endParaRPr>
          </a:p>
        </p:txBody>
      </p:sp>
      <p:pic>
        <p:nvPicPr>
          <p:cNvPr id="19" name="Picture 12" descr="https://si0.twimg.com/profile_images/1829176341/FHF_Logo_quad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6" r="-6061" b="20242"/>
          <a:stretch>
            <a:fillRect/>
          </a:stretch>
        </p:blipFill>
        <p:spPr bwMode="auto">
          <a:xfrm>
            <a:off x="10984279" y="107611"/>
            <a:ext cx="1141046" cy="61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962900" y="933480"/>
            <a:ext cx="2752725" cy="264687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Janvier – Mars</a:t>
            </a:r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1 Nuit + (N= 42 634 en 2019)</a:t>
            </a:r>
          </a:p>
          <a:p>
            <a:pPr marL="628650" lvl="1" indent="-171450">
              <a:buFontTx/>
              <a:buChar char="-"/>
            </a:pPr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2021-2019 : -6 333 (-15 %) </a:t>
            </a:r>
          </a:p>
          <a:p>
            <a:pPr marL="628650" lvl="1" indent="-171450">
              <a:buFontTx/>
              <a:buChar char="-"/>
            </a:pPr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2021-2020 : + 123 (+0,3%) </a:t>
            </a:r>
          </a:p>
          <a:p>
            <a:pPr marL="628650" lvl="1" indent="-171450">
              <a:buFontTx/>
              <a:buChar char="-"/>
            </a:pPr>
            <a:endParaRPr lang="fr-FR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0 Nuit (N= 882 en 2019)</a:t>
            </a:r>
          </a:p>
          <a:p>
            <a:pPr marL="628650" lvl="1" indent="-171450">
              <a:buFontTx/>
              <a:buChar char="-"/>
            </a:pPr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2021-2019 : + 522 (+ 59 %) </a:t>
            </a:r>
          </a:p>
          <a:p>
            <a:pPr marL="628650" lvl="1" indent="-171450">
              <a:buFontTx/>
              <a:buChar char="-"/>
            </a:pPr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2021-2020 : + 549 (+ 64 %)</a:t>
            </a:r>
          </a:p>
          <a:p>
            <a:r>
              <a:rPr lang="fr-FR" sz="11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</a:p>
          <a:p>
            <a:pPr marL="14288"/>
            <a:r>
              <a:rPr lang="fr-FR" sz="1400" b="1" u="sng" dirty="0">
                <a:solidFill>
                  <a:srgbClr val="FF6600"/>
                </a:solidFill>
              </a:rPr>
              <a:t>Taux ambulatoire 2019 très faible</a:t>
            </a:r>
          </a:p>
          <a:p>
            <a:pPr marL="185738" indent="-171450">
              <a:buFontTx/>
              <a:buChar char="-"/>
            </a:pPr>
            <a:r>
              <a:rPr lang="fr-FR" sz="1400" b="1" dirty="0">
                <a:solidFill>
                  <a:srgbClr val="FF6600"/>
                </a:solidFill>
              </a:rPr>
              <a:t>PTH : </a:t>
            </a:r>
            <a:r>
              <a:rPr lang="fr-FR" sz="1400" b="1" u="sng" dirty="0">
                <a:solidFill>
                  <a:srgbClr val="FF6600"/>
                </a:solidFill>
              </a:rPr>
              <a:t>2,1%</a:t>
            </a:r>
            <a:r>
              <a:rPr lang="fr-FR" sz="1400" b="1" dirty="0">
                <a:solidFill>
                  <a:srgbClr val="FF6600"/>
                </a:solidFill>
              </a:rPr>
              <a:t> (882/43 516)</a:t>
            </a:r>
          </a:p>
          <a:p>
            <a:pPr lvl="1"/>
            <a:endParaRPr lang="fr-FR" sz="7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tabLst>
                <a:tab pos="0" algn="l"/>
              </a:tabLst>
            </a:pPr>
            <a:r>
              <a:rPr lang="fr-FR" sz="10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Sans correction du défaut exhaustivité</a:t>
            </a: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290788"/>
              </p:ext>
            </p:extLst>
          </p:nvPr>
        </p:nvGraphicFramePr>
        <p:xfrm>
          <a:off x="108185" y="583646"/>
          <a:ext cx="7102239" cy="313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324772"/>
              </p:ext>
            </p:extLst>
          </p:nvPr>
        </p:nvGraphicFramePr>
        <p:xfrm>
          <a:off x="4695825" y="3881453"/>
          <a:ext cx="7355681" cy="292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0534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727" y="82523"/>
            <a:ext cx="1959982" cy="441352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fr-FR" sz="2400" b="1" dirty="0"/>
              <a:t>Discussion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727" y="1007086"/>
            <a:ext cx="11975006" cy="5329059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fr-FR" sz="300" b="1" dirty="0">
              <a:solidFill>
                <a:srgbClr val="FF6600"/>
              </a:solidFill>
            </a:endParaRPr>
          </a:p>
          <a:p>
            <a:pPr>
              <a:spcBef>
                <a:spcPts val="0"/>
              </a:spcBef>
            </a:pPr>
            <a:r>
              <a:rPr lang="fr-FR" sz="1600" b="1" dirty="0">
                <a:solidFill>
                  <a:srgbClr val="FF6600"/>
                </a:solidFill>
              </a:rPr>
              <a:t>Forte baisse de la chirurgie </a:t>
            </a:r>
            <a:r>
              <a:rPr lang="fr-FR" sz="1600" b="1" dirty="0">
                <a:solidFill>
                  <a:srgbClr val="0070C0"/>
                </a:solidFill>
              </a:rPr>
              <a:t>en particulier </a:t>
            </a:r>
            <a:r>
              <a:rPr lang="fr-FR" sz="1600" b="1" dirty="0">
                <a:solidFill>
                  <a:srgbClr val="FF6600"/>
                </a:solidFill>
              </a:rPr>
              <a:t>ambulatoire </a:t>
            </a:r>
            <a:r>
              <a:rPr lang="fr-FR" sz="1600" b="1" dirty="0">
                <a:solidFill>
                  <a:srgbClr val="0070C0"/>
                </a:solidFill>
              </a:rPr>
              <a:t>pendant la </a:t>
            </a:r>
            <a:r>
              <a:rPr lang="fr-FR" sz="1600" b="1" dirty="0">
                <a:solidFill>
                  <a:srgbClr val="FF6600"/>
                </a:solidFill>
              </a:rPr>
              <a:t>vague 1</a:t>
            </a:r>
            <a:r>
              <a:rPr lang="fr-FR" sz="1600" b="1" dirty="0">
                <a:solidFill>
                  <a:srgbClr val="0070C0"/>
                </a:solidFill>
              </a:rPr>
              <a:t> de l’épidémie COVID-19</a:t>
            </a:r>
          </a:p>
          <a:p>
            <a:pPr>
              <a:spcBef>
                <a:spcPts val="0"/>
              </a:spcBef>
            </a:pPr>
            <a:r>
              <a:rPr lang="fr-FR" sz="1600" b="1" dirty="0">
                <a:solidFill>
                  <a:srgbClr val="FF6600"/>
                </a:solidFill>
              </a:rPr>
              <a:t>Reprise et augmentation </a:t>
            </a:r>
            <a:r>
              <a:rPr lang="fr-FR" sz="1600" b="1" dirty="0">
                <a:solidFill>
                  <a:srgbClr val="0070C0"/>
                </a:solidFill>
              </a:rPr>
              <a:t>de la chirurgie ambulatoire en juin 2020 ..</a:t>
            </a:r>
            <a:r>
              <a:rPr lang="fr-FR" sz="1600" b="1" dirty="0">
                <a:solidFill>
                  <a:srgbClr val="FF6600"/>
                </a:solidFill>
              </a:rPr>
              <a:t>nouvelle baisse à la vague 2 </a:t>
            </a:r>
            <a:r>
              <a:rPr lang="fr-FR" sz="1600" b="1" dirty="0">
                <a:solidFill>
                  <a:srgbClr val="0070C0"/>
                </a:solidFill>
              </a:rPr>
              <a:t>mais moins importante</a:t>
            </a:r>
          </a:p>
          <a:p>
            <a:pPr>
              <a:spcBef>
                <a:spcPts val="0"/>
              </a:spcBef>
            </a:pPr>
            <a:r>
              <a:rPr lang="fr-FR" sz="1600" b="1" dirty="0">
                <a:solidFill>
                  <a:srgbClr val="FF6600"/>
                </a:solidFill>
              </a:rPr>
              <a:t>2021 : progression de l’ambulatoire </a:t>
            </a:r>
            <a:r>
              <a:rPr lang="fr-FR" sz="1600" b="1" dirty="0">
                <a:solidFill>
                  <a:srgbClr val="0070C0"/>
                </a:solidFill>
              </a:rPr>
              <a:t>mais de façon inégale et fragile (nouvel affaiblissement en février mars 2021 ?)</a:t>
            </a:r>
          </a:p>
          <a:p>
            <a:pPr>
              <a:spcBef>
                <a:spcPts val="0"/>
              </a:spcBef>
            </a:pPr>
            <a:endParaRPr lang="fr-FR" sz="1000" b="1" dirty="0">
              <a:solidFill>
                <a:srgbClr val="FF6600"/>
              </a:solidFill>
            </a:endParaRPr>
          </a:p>
          <a:p>
            <a:pPr>
              <a:spcBef>
                <a:spcPts val="0"/>
              </a:spcBef>
            </a:pPr>
            <a:r>
              <a:rPr lang="fr-FR" sz="1600" b="1" dirty="0">
                <a:solidFill>
                  <a:srgbClr val="0070C0"/>
                </a:solidFill>
              </a:rPr>
              <a:t>Limites</a:t>
            </a:r>
            <a:endParaRPr lang="fr-FR" b="1" dirty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FF6600"/>
                </a:solidFill>
              </a:rPr>
              <a:t>Résultats bruts </a:t>
            </a:r>
            <a:r>
              <a:rPr lang="fr-FR" b="1" dirty="0">
                <a:solidFill>
                  <a:srgbClr val="0070C0"/>
                </a:solidFill>
              </a:rPr>
              <a:t>:</a:t>
            </a:r>
          </a:p>
          <a:p>
            <a:pPr marL="104775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600" b="1" dirty="0">
                <a:solidFill>
                  <a:srgbClr val="FF6600"/>
                </a:solidFill>
              </a:rPr>
              <a:t>Défaut d’exhaustivité 2021 </a:t>
            </a:r>
            <a:r>
              <a:rPr lang="fr-FR" sz="1600" b="1" dirty="0">
                <a:solidFill>
                  <a:srgbClr val="0070C0"/>
                </a:solidFill>
              </a:rPr>
              <a:t>: résultats à mettre à jours dans quelques mois</a:t>
            </a:r>
          </a:p>
          <a:p>
            <a:pPr marL="104775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600" b="1" dirty="0">
                <a:solidFill>
                  <a:srgbClr val="0070C0"/>
                </a:solidFill>
              </a:rPr>
              <a:t>Comparaison à 2019 : </a:t>
            </a:r>
            <a:r>
              <a:rPr lang="fr-FR" sz="1600" b="1" dirty="0">
                <a:solidFill>
                  <a:srgbClr val="FF6600"/>
                </a:solidFill>
              </a:rPr>
              <a:t>intégrer la tendance historique </a:t>
            </a:r>
            <a:r>
              <a:rPr lang="fr-FR" sz="1600" b="1" dirty="0">
                <a:solidFill>
                  <a:srgbClr val="0070C0"/>
                </a:solidFill>
              </a:rPr>
              <a:t>: risque de sur/sous-estimation de l’effet de la crise</a:t>
            </a:r>
          </a:p>
          <a:p>
            <a:pPr marL="104775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600" b="1" dirty="0">
                <a:solidFill>
                  <a:srgbClr val="0070C0"/>
                </a:solidFill>
              </a:rPr>
              <a:t>Comparaison délicate entre type d’établissements/établissements : </a:t>
            </a:r>
            <a:r>
              <a:rPr lang="fr-FR" sz="1600" b="1" dirty="0">
                <a:solidFill>
                  <a:srgbClr val="FF6600"/>
                </a:solidFill>
              </a:rPr>
              <a:t>intégrer les nombreux facteurs de variation</a:t>
            </a:r>
          </a:p>
          <a:p>
            <a:pPr marL="762000" lvl="2" indent="0">
              <a:spcBef>
                <a:spcPts val="0"/>
              </a:spcBef>
              <a:buNone/>
            </a:pPr>
            <a:endParaRPr lang="fr-FR" sz="1100" b="1" dirty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70C0"/>
                </a:solidFill>
              </a:rPr>
              <a:t>Sources de variations/ </a:t>
            </a:r>
            <a:r>
              <a:rPr lang="fr-FR" b="1" dirty="0">
                <a:solidFill>
                  <a:srgbClr val="FF6600"/>
                </a:solidFill>
              </a:rPr>
              <a:t>Biais</a:t>
            </a:r>
            <a:r>
              <a:rPr lang="fr-FR" b="1" dirty="0">
                <a:solidFill>
                  <a:srgbClr val="0070C0"/>
                </a:solidFill>
              </a:rPr>
              <a:t> potentiels :</a:t>
            </a:r>
          </a:p>
          <a:p>
            <a:pPr marL="1033462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600" b="1" dirty="0">
                <a:solidFill>
                  <a:srgbClr val="FF6600"/>
                </a:solidFill>
              </a:rPr>
              <a:t>Situation épidémiologique </a:t>
            </a:r>
            <a:r>
              <a:rPr lang="fr-FR" sz="1600" b="1" dirty="0">
                <a:solidFill>
                  <a:srgbClr val="0070C0"/>
                </a:solidFill>
              </a:rPr>
              <a:t>locale / niveau de l’avancée du </a:t>
            </a:r>
            <a:r>
              <a:rPr lang="fr-FR" sz="1600" b="1" dirty="0">
                <a:solidFill>
                  <a:srgbClr val="FF6600"/>
                </a:solidFill>
              </a:rPr>
              <a:t>front épidémique</a:t>
            </a:r>
            <a:r>
              <a:rPr lang="fr-FR" sz="1600" b="1" dirty="0">
                <a:solidFill>
                  <a:srgbClr val="0070C0"/>
                </a:solidFill>
              </a:rPr>
              <a:t>, </a:t>
            </a:r>
            <a:r>
              <a:rPr lang="fr-FR" sz="1600" b="1" dirty="0">
                <a:solidFill>
                  <a:srgbClr val="FF6600"/>
                </a:solidFill>
              </a:rPr>
              <a:t>tissu sanitaire environnant</a:t>
            </a:r>
            <a:r>
              <a:rPr lang="fr-FR" sz="1600" b="1" dirty="0">
                <a:solidFill>
                  <a:srgbClr val="0070C0"/>
                </a:solidFill>
              </a:rPr>
              <a:t> (besoins des autres ES..), </a:t>
            </a:r>
            <a:r>
              <a:rPr lang="fr-FR" sz="1600" b="1" dirty="0">
                <a:solidFill>
                  <a:srgbClr val="FF6600"/>
                </a:solidFill>
              </a:rPr>
              <a:t>organisations </a:t>
            </a:r>
            <a:r>
              <a:rPr lang="fr-FR" sz="1600" b="1" dirty="0">
                <a:solidFill>
                  <a:srgbClr val="0070C0"/>
                </a:solidFill>
              </a:rPr>
              <a:t>face à la crise (impact des patients pris en charge pour COVID dans l’établissement), profil des patients, pratiques de </a:t>
            </a:r>
            <a:r>
              <a:rPr lang="fr-FR" sz="1600" b="1" dirty="0">
                <a:solidFill>
                  <a:srgbClr val="FF6600"/>
                </a:solidFill>
              </a:rPr>
              <a:t>dépistage</a:t>
            </a:r>
            <a:r>
              <a:rPr lang="fr-FR" sz="1600" b="1" dirty="0">
                <a:solidFill>
                  <a:srgbClr val="0070C0"/>
                </a:solidFill>
              </a:rPr>
              <a:t> (cancers)..</a:t>
            </a:r>
          </a:p>
          <a:p>
            <a:pPr marL="1033462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600" b="1" dirty="0">
                <a:solidFill>
                  <a:srgbClr val="0070C0"/>
                </a:solidFill>
              </a:rPr>
              <a:t>Réduction d’activité, augmentation de l’ambulatoire : associées à un </a:t>
            </a:r>
            <a:r>
              <a:rPr lang="fr-FR" sz="1600" b="1" dirty="0">
                <a:solidFill>
                  <a:srgbClr val="FF6600"/>
                </a:solidFill>
              </a:rPr>
              <a:t>changement de profils des patients </a:t>
            </a:r>
            <a:r>
              <a:rPr lang="fr-FR" sz="1600" b="1" dirty="0">
                <a:solidFill>
                  <a:srgbClr val="0070C0"/>
                </a:solidFill>
              </a:rPr>
              <a:t>?</a:t>
            </a:r>
          </a:p>
          <a:p>
            <a:pPr marL="936625" lvl="2" indent="-188913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500" b="1" dirty="0">
              <a:solidFill>
                <a:srgbClr val="0070C0"/>
              </a:solidFill>
            </a:endParaRPr>
          </a:p>
          <a:p>
            <a:pPr marL="936625" lvl="2" indent="-188913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5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fr-FR" b="1" dirty="0">
                <a:solidFill>
                  <a:srgbClr val="0070C0"/>
                </a:solidFill>
              </a:rPr>
              <a:t>Intérêt</a:t>
            </a:r>
            <a:r>
              <a:rPr lang="fr-FR" b="1" dirty="0">
                <a:solidFill>
                  <a:srgbClr val="FF6600"/>
                </a:solidFill>
              </a:rPr>
              <a:t>  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70C0"/>
                </a:solidFill>
              </a:rPr>
              <a:t>Résultats </a:t>
            </a:r>
            <a:r>
              <a:rPr lang="fr-FR" b="1" dirty="0">
                <a:solidFill>
                  <a:srgbClr val="FF6600"/>
                </a:solidFill>
              </a:rPr>
              <a:t>nationaux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70C0"/>
                </a:solidFill>
              </a:rPr>
              <a:t>Base 2020 ATIH </a:t>
            </a:r>
            <a:r>
              <a:rPr lang="fr-FR" b="1" dirty="0">
                <a:solidFill>
                  <a:srgbClr val="FF6600"/>
                </a:solidFill>
              </a:rPr>
              <a:t>consolidée</a:t>
            </a:r>
            <a:endParaRPr lang="fr-FR" b="1" dirty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70C0"/>
                </a:solidFill>
              </a:rPr>
              <a:t>Analyse </a:t>
            </a:r>
            <a:r>
              <a:rPr lang="fr-FR" b="1" dirty="0">
                <a:solidFill>
                  <a:srgbClr val="FF6600"/>
                </a:solidFill>
              </a:rPr>
              <a:t>par période</a:t>
            </a:r>
            <a:r>
              <a:rPr lang="fr-FR" b="1" dirty="0">
                <a:solidFill>
                  <a:srgbClr val="0070C0"/>
                </a:solidFill>
              </a:rPr>
              <a:t>, type de prise en charge pathologies ciblées..  </a:t>
            </a:r>
          </a:p>
        </p:txBody>
      </p:sp>
      <p:pic>
        <p:nvPicPr>
          <p:cNvPr id="6" name="Picture 12" descr="https://si0.twimg.com/profile_images/1829176341/FHF_Logo_quad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6" r="-6061" b="20242"/>
          <a:stretch>
            <a:fillRect/>
          </a:stretch>
        </p:blipFill>
        <p:spPr bwMode="auto">
          <a:xfrm>
            <a:off x="11051505" y="82524"/>
            <a:ext cx="1023228" cy="55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101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43150" y="3028950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Merci….</a:t>
            </a:r>
          </a:p>
        </p:txBody>
      </p:sp>
    </p:spTree>
    <p:extLst>
      <p:ext uri="{BB962C8B-B14F-4D97-AF65-F5344CB8AC3E}">
        <p14:creationId xmlns:p14="http://schemas.microsoft.com/office/powerpoint/2010/main" val="243832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728" y="276856"/>
            <a:ext cx="2198756" cy="508147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Méthode</a:t>
            </a:r>
            <a:r>
              <a:rPr lang="fr-FR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4396" y="1271153"/>
            <a:ext cx="9100949" cy="5046519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Nationale PMSI 2019, 2020 et </a:t>
            </a:r>
            <a:r>
              <a:rPr lang="fr-FR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 (serveur ATIH, extraction du  14/06/2021)</a:t>
            </a:r>
            <a:endParaRPr lang="fr-FR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Séjours hors prise en charge COVID  </a:t>
            </a:r>
          </a:p>
          <a:p>
            <a:pPr marL="0" indent="0">
              <a:spcBef>
                <a:spcPts val="0"/>
              </a:spcBef>
              <a:buNone/>
            </a:pPr>
            <a:endParaRPr lang="fr-FR" sz="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Périodes : M1 2019 – M3 2021 </a:t>
            </a:r>
          </a:p>
          <a:p>
            <a:pPr>
              <a:spcBef>
                <a:spcPts val="0"/>
              </a:spcBef>
            </a:pPr>
            <a:endParaRPr lang="fr-FR" sz="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des </a:t>
            </a:r>
            <a:r>
              <a:rPr lang="fr-FR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écarts d’activité hebdomadaires et cumulés sur la période </a:t>
            </a:r>
            <a:endParaRPr lang="fr-FR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2020-2019 : année complète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2021- 2020 &amp; 2021- 2019  : janvier à mars</a:t>
            </a:r>
          </a:p>
          <a:p>
            <a:pPr marL="457200" lvl="1" indent="0">
              <a:spcBef>
                <a:spcPts val="0"/>
              </a:spcBef>
              <a:buNone/>
            </a:pPr>
            <a:endParaRPr lang="fr-FR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Périmètres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 de </a:t>
            </a:r>
            <a:r>
              <a:rPr lang="fr-FR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chirurgie</a:t>
            </a:r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type hospitalisation : H Complète (1 nuit et +) et H </a:t>
            </a:r>
            <a:r>
              <a:rPr lang="fr-FR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Ambulatoire</a:t>
            </a:r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(0 nuit)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catégorie : CHU, CH, PRIVE, PSPH/EBNL, CLCC 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ciblés</a:t>
            </a:r>
            <a:endParaRPr lang="fr-FR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Cholécystectomies</a:t>
            </a:r>
            <a:r>
              <a:rPr lang="fr-FR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(age≥18 ans, HFMC004+Racine 07C14)</a:t>
            </a:r>
            <a:endParaRPr lang="fr-FR" sz="1200" b="1" i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Prothèse de hanche </a:t>
            </a:r>
            <a:r>
              <a:rPr lang="fr-FR" sz="1200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(age≥18 ans, un acte parmi NEKA011/16/18/20, NEMA018 +Racine 08C47/48), </a:t>
            </a:r>
            <a:r>
              <a:rPr lang="fr-F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genou</a:t>
            </a:r>
            <a:r>
              <a:rPr lang="fr-FR" sz="1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(age≥18 ans, un acte parmi NFKA006/009 +Racine 08C24)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Cancérologie : chirurgie exérèse cancer sein </a:t>
            </a:r>
            <a:r>
              <a:rPr lang="fr-FR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 ‘Inca-</a:t>
            </a:r>
            <a:r>
              <a:rPr lang="fr-FR" sz="12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fr-FR" sz="1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’: </a:t>
            </a:r>
            <a:r>
              <a:rPr lang="fr-FR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 </a:t>
            </a:r>
            <a:r>
              <a:rPr lang="fr-FR" sz="1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INCa</a:t>
            </a:r>
            <a:r>
              <a:rPr lang="fr-FR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publiée donc résultats à confirmer après publication)</a:t>
            </a:r>
          </a:p>
        </p:txBody>
      </p:sp>
      <p:pic>
        <p:nvPicPr>
          <p:cNvPr id="5" name="Picture 12" descr="https://si0.twimg.com/profile_images/1829176341/FHF_Logo_quad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6" r="-6061" b="20242"/>
          <a:stretch>
            <a:fillRect/>
          </a:stretch>
        </p:blipFill>
        <p:spPr bwMode="auto">
          <a:xfrm>
            <a:off x="10628049" y="129291"/>
            <a:ext cx="1345817" cy="72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3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263" y="0"/>
            <a:ext cx="9584210" cy="416944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fr-FR" sz="1800" b="1" dirty="0">
                <a:solidFill>
                  <a:srgbClr val="00B050"/>
                </a:solidFill>
              </a:rPr>
              <a:t>Ecarts Hebdomadaires 2020-2019 : </a:t>
            </a:r>
            <a:r>
              <a:rPr lang="fr-FR" sz="1800" b="1" dirty="0">
                <a:solidFill>
                  <a:srgbClr val="FF6600"/>
                </a:solidFill>
              </a:rPr>
              <a:t>Chirurgie</a:t>
            </a:r>
            <a:r>
              <a:rPr lang="fr-FR" sz="1800" b="1" dirty="0">
                <a:solidFill>
                  <a:srgbClr val="00B050"/>
                </a:solidFill>
              </a:rPr>
              <a:t> Base Nationale </a:t>
            </a:r>
            <a:r>
              <a:rPr lang="fr-FR" sz="2000" b="1" dirty="0">
                <a:solidFill>
                  <a:srgbClr val="00B050"/>
                </a:solidFill>
              </a:rPr>
              <a:t>(</a:t>
            </a:r>
            <a:r>
              <a:rPr lang="fr-FR" sz="2000" b="1" dirty="0" err="1">
                <a:solidFill>
                  <a:srgbClr val="00B050"/>
                </a:solidFill>
              </a:rPr>
              <a:t>Hosp</a:t>
            </a:r>
            <a:r>
              <a:rPr lang="fr-FR" sz="2000" b="1" dirty="0">
                <a:solidFill>
                  <a:srgbClr val="00B050"/>
                </a:solidFill>
              </a:rPr>
              <a:t>. </a:t>
            </a:r>
            <a:r>
              <a:rPr lang="fr-FR" sz="2000" b="1" dirty="0">
                <a:solidFill>
                  <a:srgbClr val="FF6600"/>
                </a:solidFill>
              </a:rPr>
              <a:t>≥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>
                <a:solidFill>
                  <a:srgbClr val="FF6600"/>
                </a:solidFill>
              </a:rPr>
              <a:t>1nuit</a:t>
            </a:r>
            <a:r>
              <a:rPr lang="fr-FR" sz="2000" b="1" dirty="0">
                <a:solidFill>
                  <a:srgbClr val="00B050"/>
                </a:solidFill>
              </a:rPr>
              <a:t>)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3375953" y="3856008"/>
            <a:ext cx="8816047" cy="3105150"/>
            <a:chOff x="3375953" y="3856008"/>
            <a:chExt cx="8816047" cy="3105150"/>
          </a:xfrm>
        </p:grpSpPr>
        <p:graphicFrame>
          <p:nvGraphicFramePr>
            <p:cNvPr id="8" name="Graphique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60700974"/>
                </p:ext>
              </p:extLst>
            </p:nvPr>
          </p:nvGraphicFramePr>
          <p:xfrm>
            <a:off x="3375953" y="3856008"/>
            <a:ext cx="8816047" cy="31051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3" name="Connecteur droit 12"/>
            <p:cNvCxnSpPr/>
            <p:nvPr/>
          </p:nvCxnSpPr>
          <p:spPr>
            <a:xfrm>
              <a:off x="3821502" y="4937652"/>
              <a:ext cx="8094273" cy="7009"/>
            </a:xfrm>
            <a:prstGeom prst="line">
              <a:avLst/>
            </a:prstGeom>
            <a:ln w="381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86263" y="492784"/>
            <a:ext cx="8497020" cy="3363224"/>
            <a:chOff x="86263" y="492784"/>
            <a:chExt cx="8497020" cy="3363224"/>
          </a:xfrm>
        </p:grpSpPr>
        <p:graphicFrame>
          <p:nvGraphicFramePr>
            <p:cNvPr id="12" name="Graphique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8619354"/>
                </p:ext>
              </p:extLst>
            </p:nvPr>
          </p:nvGraphicFramePr>
          <p:xfrm>
            <a:off x="86263" y="492784"/>
            <a:ext cx="8497020" cy="33632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2252276" y="897944"/>
              <a:ext cx="1123677" cy="2429089"/>
            </a:xfrm>
            <a:prstGeom prst="rect">
              <a:avLst/>
            </a:prstGeom>
            <a:solidFill>
              <a:srgbClr val="FF6600">
                <a:alpha val="16000"/>
              </a:srgb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2000">
                    <a:schemeClr val="accent1">
                      <a:lumMod val="45000"/>
                      <a:lumOff val="55000"/>
                    </a:schemeClr>
                  </a:gs>
                  <a:gs pos="94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91087" y="897943"/>
              <a:ext cx="923515" cy="2429089"/>
            </a:xfrm>
            <a:prstGeom prst="rect">
              <a:avLst/>
            </a:prstGeom>
            <a:solidFill>
              <a:srgbClr val="FF6600">
                <a:alpha val="16000"/>
              </a:srgb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2000">
                    <a:schemeClr val="accent1">
                      <a:lumMod val="45000"/>
                      <a:lumOff val="55000"/>
                    </a:schemeClr>
                  </a:gs>
                  <a:gs pos="94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647700" y="2238375"/>
              <a:ext cx="7514325" cy="35588"/>
            </a:xfrm>
            <a:prstGeom prst="line">
              <a:avLst/>
            </a:prstGeom>
            <a:ln w="381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2" descr="https://si0.twimg.com/profile_images/1829176341/FHF_Logo_quadr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6" r="-6061" b="20242"/>
          <a:stretch>
            <a:fillRect/>
          </a:stretch>
        </p:blipFill>
        <p:spPr bwMode="auto">
          <a:xfrm>
            <a:off x="10736033" y="192016"/>
            <a:ext cx="1301988" cy="70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47625" y="5941956"/>
            <a:ext cx="3286477" cy="738664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*Sur l’activité de cancérologie seule,</a:t>
            </a:r>
          </a:p>
          <a:p>
            <a:r>
              <a:rPr lang="fr-FR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Baisse moins élevée quel que soit </a:t>
            </a:r>
          </a:p>
          <a:p>
            <a:r>
              <a:rPr lang="fr-FR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type ES</a:t>
            </a:r>
          </a:p>
        </p:txBody>
      </p:sp>
    </p:spTree>
    <p:extLst>
      <p:ext uri="{BB962C8B-B14F-4D97-AF65-F5344CB8AC3E}">
        <p14:creationId xmlns:p14="http://schemas.microsoft.com/office/powerpoint/2010/main" val="166959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263" y="65144"/>
            <a:ext cx="10629362" cy="416944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fr-FR" sz="1800" b="1" dirty="0">
                <a:solidFill>
                  <a:srgbClr val="00B050"/>
                </a:solidFill>
              </a:rPr>
              <a:t>Ecarts Cumulés &amp; Hebdomadaires 2020-2019 : </a:t>
            </a:r>
            <a:r>
              <a:rPr lang="fr-FR" sz="1800" b="1" dirty="0">
                <a:solidFill>
                  <a:srgbClr val="FF6600"/>
                </a:solidFill>
              </a:rPr>
              <a:t>Chirurgie</a:t>
            </a:r>
            <a:r>
              <a:rPr lang="fr-FR" sz="1800" b="1" dirty="0">
                <a:solidFill>
                  <a:srgbClr val="00B050"/>
                </a:solidFill>
              </a:rPr>
              <a:t> Base Nationale (</a:t>
            </a:r>
            <a:r>
              <a:rPr lang="fr-FR" sz="1800" b="1" dirty="0" err="1">
                <a:solidFill>
                  <a:srgbClr val="00B050"/>
                </a:solidFill>
              </a:rPr>
              <a:t>Hosp</a:t>
            </a:r>
            <a:r>
              <a:rPr lang="fr-FR" sz="1800" b="1" dirty="0">
                <a:solidFill>
                  <a:srgbClr val="00B050"/>
                </a:solidFill>
              </a:rPr>
              <a:t>. </a:t>
            </a:r>
            <a:r>
              <a:rPr lang="fr-FR" sz="1800" b="1" dirty="0">
                <a:solidFill>
                  <a:srgbClr val="FF6600"/>
                </a:solidFill>
              </a:rPr>
              <a:t>≥1 nuit</a:t>
            </a:r>
            <a:r>
              <a:rPr lang="fr-FR" sz="1800" b="1" dirty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19" name="Picture 12" descr="https://si0.twimg.com/profile_images/1829176341/FHF_Logo_quad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6" r="-6061" b="20242"/>
          <a:stretch>
            <a:fillRect/>
          </a:stretch>
        </p:blipFill>
        <p:spPr bwMode="auto">
          <a:xfrm>
            <a:off x="11197087" y="15307"/>
            <a:ext cx="1000071" cy="54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371450"/>
              </p:ext>
            </p:extLst>
          </p:nvPr>
        </p:nvGraphicFramePr>
        <p:xfrm>
          <a:off x="2287617" y="545731"/>
          <a:ext cx="8428008" cy="3378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9856668" y="1830684"/>
            <a:ext cx="2199376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2020-2019 : -415 647 (-16%)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6263" y="1784518"/>
            <a:ext cx="2201354" cy="11310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Janvier – Mars</a:t>
            </a:r>
            <a:r>
              <a:rPr lang="fr-FR" sz="12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2021-2019 : -188 024 (-25%) </a:t>
            </a:r>
          </a:p>
          <a:p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2021-2020 : -67 198 (-11%) </a:t>
            </a:r>
          </a:p>
          <a:p>
            <a:endParaRPr lang="fr-FR" sz="1050" b="1" i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05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*Sans correction du défaut d’exhaustivité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86263" y="4084609"/>
            <a:ext cx="5943063" cy="2697191"/>
            <a:chOff x="86263" y="4084609"/>
            <a:chExt cx="5943063" cy="2697191"/>
          </a:xfrm>
        </p:grpSpPr>
        <p:graphicFrame>
          <p:nvGraphicFramePr>
            <p:cNvPr id="18" name="Graphique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71937898"/>
                </p:ext>
              </p:extLst>
            </p:nvPr>
          </p:nvGraphicFramePr>
          <p:xfrm>
            <a:off x="86263" y="4084609"/>
            <a:ext cx="5943063" cy="26971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2" name="Connecteur droit 11"/>
            <p:cNvCxnSpPr/>
            <p:nvPr/>
          </p:nvCxnSpPr>
          <p:spPr>
            <a:xfrm>
              <a:off x="590550" y="5452254"/>
              <a:ext cx="5105400" cy="19050"/>
            </a:xfrm>
            <a:prstGeom prst="line">
              <a:avLst/>
            </a:prstGeom>
            <a:ln w="381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6200774" y="4084609"/>
            <a:ext cx="5855270" cy="2697191"/>
            <a:chOff x="6200774" y="4084609"/>
            <a:chExt cx="5855270" cy="2697191"/>
          </a:xfrm>
        </p:grpSpPr>
        <p:graphicFrame>
          <p:nvGraphicFramePr>
            <p:cNvPr id="22" name="Graphique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89499405"/>
                </p:ext>
              </p:extLst>
            </p:nvPr>
          </p:nvGraphicFramePr>
          <p:xfrm>
            <a:off x="6200774" y="4084609"/>
            <a:ext cx="5855270" cy="26971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14" name="Connecteur droit 13"/>
            <p:cNvCxnSpPr/>
            <p:nvPr/>
          </p:nvCxnSpPr>
          <p:spPr>
            <a:xfrm flipV="1">
              <a:off x="6867525" y="5406967"/>
              <a:ext cx="4829597" cy="26237"/>
            </a:xfrm>
            <a:prstGeom prst="line">
              <a:avLst/>
            </a:prstGeom>
            <a:ln w="381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368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263" y="0"/>
            <a:ext cx="10629362" cy="416944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fr-FR" sz="1800" b="1" dirty="0">
                <a:solidFill>
                  <a:srgbClr val="00B050"/>
                </a:solidFill>
              </a:rPr>
              <a:t>Ecarts Hebdomadaires 2020-2019 : </a:t>
            </a:r>
            <a:r>
              <a:rPr lang="fr-FR" sz="1800" b="1" dirty="0">
                <a:solidFill>
                  <a:srgbClr val="FF6600"/>
                </a:solidFill>
              </a:rPr>
              <a:t>Chirurgie</a:t>
            </a:r>
            <a:r>
              <a:rPr lang="fr-FR" sz="1800" b="1" dirty="0">
                <a:solidFill>
                  <a:srgbClr val="00B050"/>
                </a:solidFill>
              </a:rPr>
              <a:t> Base Nationale (</a:t>
            </a:r>
            <a:r>
              <a:rPr lang="fr-FR" sz="1800" b="1" dirty="0" err="1">
                <a:solidFill>
                  <a:srgbClr val="00B050"/>
                </a:solidFill>
              </a:rPr>
              <a:t>Hosp</a:t>
            </a:r>
            <a:r>
              <a:rPr lang="fr-FR" sz="1800" b="1" dirty="0">
                <a:solidFill>
                  <a:srgbClr val="00B050"/>
                </a:solidFill>
              </a:rPr>
              <a:t>. </a:t>
            </a:r>
            <a:r>
              <a:rPr lang="fr-FR" sz="1800" b="1" dirty="0" err="1">
                <a:solidFill>
                  <a:srgbClr val="00B050"/>
                </a:solidFill>
              </a:rPr>
              <a:t>Ambu</a:t>
            </a:r>
            <a:r>
              <a:rPr lang="fr-FR" sz="1800" b="1" dirty="0">
                <a:solidFill>
                  <a:srgbClr val="00B050"/>
                </a:solidFill>
              </a:rPr>
              <a:t> </a:t>
            </a:r>
            <a:r>
              <a:rPr lang="fr-FR" sz="1800" b="1" dirty="0">
                <a:solidFill>
                  <a:srgbClr val="FF6600"/>
                </a:solidFill>
              </a:rPr>
              <a:t>0 nuit</a:t>
            </a:r>
            <a:r>
              <a:rPr lang="fr-FR" sz="1800" b="1" dirty="0">
                <a:solidFill>
                  <a:srgbClr val="00B050"/>
                </a:solidFill>
              </a:rPr>
              <a:t>)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3638550" y="3459631"/>
            <a:ext cx="8353425" cy="3398369"/>
            <a:chOff x="4000500" y="3459631"/>
            <a:chExt cx="7991475" cy="3398369"/>
          </a:xfrm>
        </p:grpSpPr>
        <p:graphicFrame>
          <p:nvGraphicFramePr>
            <p:cNvPr id="11" name="Graphique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55197950"/>
                </p:ext>
              </p:extLst>
            </p:nvPr>
          </p:nvGraphicFramePr>
          <p:xfrm>
            <a:off x="4000500" y="3459631"/>
            <a:ext cx="7991475" cy="33983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2" name="Connecteur droit 11"/>
            <p:cNvCxnSpPr/>
            <p:nvPr/>
          </p:nvCxnSpPr>
          <p:spPr>
            <a:xfrm flipV="1">
              <a:off x="4424361" y="5048250"/>
              <a:ext cx="7386639" cy="26519"/>
            </a:xfrm>
            <a:prstGeom prst="line">
              <a:avLst/>
            </a:prstGeom>
            <a:ln w="381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>
            <a:off x="86263" y="494761"/>
            <a:ext cx="8514273" cy="2964870"/>
            <a:chOff x="86263" y="494761"/>
            <a:chExt cx="8514273" cy="2964870"/>
          </a:xfrm>
        </p:grpSpPr>
        <p:graphicFrame>
          <p:nvGraphicFramePr>
            <p:cNvPr id="15" name="Graphique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05741097"/>
                </p:ext>
              </p:extLst>
            </p:nvPr>
          </p:nvGraphicFramePr>
          <p:xfrm>
            <a:off x="86263" y="494761"/>
            <a:ext cx="8514273" cy="29648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5616183" y="897735"/>
              <a:ext cx="923515" cy="2081104"/>
            </a:xfrm>
            <a:prstGeom prst="rect">
              <a:avLst/>
            </a:prstGeom>
            <a:solidFill>
              <a:srgbClr val="FF6600">
                <a:alpha val="16000"/>
              </a:srgb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2000">
                    <a:schemeClr val="accent1">
                      <a:lumMod val="45000"/>
                      <a:lumOff val="55000"/>
                    </a:schemeClr>
                  </a:gs>
                  <a:gs pos="94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62664" y="854565"/>
              <a:ext cx="1067132" cy="2081104"/>
            </a:xfrm>
            <a:prstGeom prst="rect">
              <a:avLst/>
            </a:prstGeom>
            <a:solidFill>
              <a:srgbClr val="FF6600">
                <a:alpha val="16000"/>
              </a:srgb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2000">
                    <a:schemeClr val="accent1">
                      <a:lumMod val="45000"/>
                      <a:lumOff val="55000"/>
                    </a:schemeClr>
                  </a:gs>
                  <a:gs pos="94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cxnSp>
          <p:nvCxnSpPr>
            <p:cNvPr id="17" name="Connecteur droit 16"/>
            <p:cNvCxnSpPr/>
            <p:nvPr/>
          </p:nvCxnSpPr>
          <p:spPr>
            <a:xfrm flipV="1">
              <a:off x="715992" y="2061351"/>
              <a:ext cx="7418717" cy="34866"/>
            </a:xfrm>
            <a:prstGeom prst="line">
              <a:avLst/>
            </a:prstGeom>
            <a:ln w="381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2" descr="https://si0.twimg.com/profile_images/1829176341/FHF_Logo_quadr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6" r="-6061" b="20242"/>
          <a:stretch>
            <a:fillRect/>
          </a:stretch>
        </p:blipFill>
        <p:spPr bwMode="auto">
          <a:xfrm>
            <a:off x="10976962" y="216476"/>
            <a:ext cx="1215038" cy="65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86263" y="5999106"/>
            <a:ext cx="3286477" cy="738664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*Sur l’activité de cancérologie seule,</a:t>
            </a:r>
          </a:p>
          <a:p>
            <a:r>
              <a:rPr lang="fr-FR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Baisse moins élevée quel que soit </a:t>
            </a:r>
          </a:p>
          <a:p>
            <a:r>
              <a:rPr lang="fr-FR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type ES</a:t>
            </a:r>
          </a:p>
        </p:txBody>
      </p:sp>
    </p:spTree>
    <p:extLst>
      <p:ext uri="{BB962C8B-B14F-4D97-AF65-F5344CB8AC3E}">
        <p14:creationId xmlns:p14="http://schemas.microsoft.com/office/powerpoint/2010/main" val="350268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263" y="33434"/>
            <a:ext cx="10629362" cy="416944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fr-FR" sz="1800" b="1" dirty="0">
                <a:solidFill>
                  <a:srgbClr val="00B050"/>
                </a:solidFill>
              </a:rPr>
              <a:t>Ecarts Hebdomadaires &amp; cumulés 2019-2020-2021 : </a:t>
            </a:r>
            <a:r>
              <a:rPr lang="fr-FR" sz="1800" b="1" dirty="0">
                <a:solidFill>
                  <a:srgbClr val="FF6600"/>
                </a:solidFill>
              </a:rPr>
              <a:t>Chirurgie</a:t>
            </a:r>
            <a:r>
              <a:rPr lang="fr-FR" sz="1800" b="1" dirty="0">
                <a:solidFill>
                  <a:srgbClr val="00B050"/>
                </a:solidFill>
              </a:rPr>
              <a:t> Base Nationale (</a:t>
            </a:r>
            <a:r>
              <a:rPr lang="fr-FR" sz="1800" b="1" dirty="0" err="1">
                <a:solidFill>
                  <a:srgbClr val="00B050"/>
                </a:solidFill>
              </a:rPr>
              <a:t>Hosp</a:t>
            </a:r>
            <a:r>
              <a:rPr lang="fr-FR" sz="1800" b="1" dirty="0">
                <a:solidFill>
                  <a:srgbClr val="00B050"/>
                </a:solidFill>
              </a:rPr>
              <a:t>. </a:t>
            </a:r>
            <a:r>
              <a:rPr lang="fr-FR" sz="1800" b="1" dirty="0" err="1">
                <a:solidFill>
                  <a:srgbClr val="00B050"/>
                </a:solidFill>
              </a:rPr>
              <a:t>Ambu</a:t>
            </a:r>
            <a:r>
              <a:rPr lang="fr-FR" sz="1800" b="1" dirty="0">
                <a:solidFill>
                  <a:srgbClr val="00B050"/>
                </a:solidFill>
              </a:rPr>
              <a:t> </a:t>
            </a:r>
            <a:r>
              <a:rPr lang="fr-FR" sz="1800" b="1" dirty="0">
                <a:solidFill>
                  <a:srgbClr val="FF6600"/>
                </a:solidFill>
              </a:rPr>
              <a:t>0 nuit</a:t>
            </a:r>
            <a:r>
              <a:rPr lang="fr-FR" sz="1800" b="1" dirty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19" name="Picture 12" descr="https://si0.twimg.com/profile_images/1829176341/FHF_Logo_quad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6" r="-6061" b="20242"/>
          <a:stretch>
            <a:fillRect/>
          </a:stretch>
        </p:blipFill>
        <p:spPr bwMode="auto">
          <a:xfrm>
            <a:off x="10984279" y="107611"/>
            <a:ext cx="1141046" cy="61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65670"/>
              </p:ext>
            </p:extLst>
          </p:nvPr>
        </p:nvGraphicFramePr>
        <p:xfrm>
          <a:off x="2517124" y="524334"/>
          <a:ext cx="8401050" cy="327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6262" y="1784518"/>
            <a:ext cx="243086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Janvier – Mars</a:t>
            </a:r>
            <a:r>
              <a:rPr lang="fr-FR" sz="12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2021-2019 : - 68 622 (- 7%) </a:t>
            </a:r>
          </a:p>
          <a:p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2021-2020 : + 110 360 (+14%)</a:t>
            </a:r>
          </a:p>
          <a:p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2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*Sans correction du défaut d’exhaustivité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615937" y="1869238"/>
            <a:ext cx="2199376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2020-2019 : -495 863 (-15%)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188118" y="3907865"/>
            <a:ext cx="5745957" cy="2847975"/>
            <a:chOff x="188118" y="3907865"/>
            <a:chExt cx="5745957" cy="2847975"/>
          </a:xfrm>
        </p:grpSpPr>
        <p:graphicFrame>
          <p:nvGraphicFramePr>
            <p:cNvPr id="6" name="Graphique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57578121"/>
                </p:ext>
              </p:extLst>
            </p:nvPr>
          </p:nvGraphicFramePr>
          <p:xfrm>
            <a:off x="188118" y="3907865"/>
            <a:ext cx="5745957" cy="2847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9" name="Connecteur droit 8"/>
            <p:cNvCxnSpPr/>
            <p:nvPr/>
          </p:nvCxnSpPr>
          <p:spPr>
            <a:xfrm>
              <a:off x="828675" y="5089234"/>
              <a:ext cx="4657725" cy="38101"/>
            </a:xfrm>
            <a:prstGeom prst="line">
              <a:avLst/>
            </a:prstGeom>
            <a:ln w="381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6010276" y="3907865"/>
            <a:ext cx="6115050" cy="2876549"/>
            <a:chOff x="6010276" y="3907865"/>
            <a:chExt cx="6115050" cy="2876549"/>
          </a:xfrm>
        </p:grpSpPr>
        <p:graphicFrame>
          <p:nvGraphicFramePr>
            <p:cNvPr id="7" name="Graphique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02285748"/>
                </p:ext>
              </p:extLst>
            </p:nvPr>
          </p:nvGraphicFramePr>
          <p:xfrm>
            <a:off x="6010276" y="3907865"/>
            <a:ext cx="6115050" cy="28765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1" name="Connecteur droit 10"/>
            <p:cNvCxnSpPr/>
            <p:nvPr/>
          </p:nvCxnSpPr>
          <p:spPr>
            <a:xfrm>
              <a:off x="6591300" y="5724525"/>
              <a:ext cx="5153025" cy="9525"/>
            </a:xfrm>
            <a:prstGeom prst="line">
              <a:avLst/>
            </a:prstGeom>
            <a:ln w="381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723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"/>
          <p:cNvSpPr txBox="1">
            <a:spLocks/>
          </p:cNvSpPr>
          <p:nvPr/>
        </p:nvSpPr>
        <p:spPr>
          <a:xfrm>
            <a:off x="108186" y="104198"/>
            <a:ext cx="10559814" cy="36604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00B050"/>
                </a:solidFill>
              </a:rPr>
              <a:t>Ecarts Hebdomadaires 2020-2019 : </a:t>
            </a:r>
            <a:r>
              <a:rPr lang="fr-FR" sz="1800" b="1" dirty="0">
                <a:solidFill>
                  <a:srgbClr val="FF6600"/>
                </a:solidFill>
              </a:rPr>
              <a:t>Cholécystectomies</a:t>
            </a:r>
            <a:r>
              <a:rPr lang="fr-FR" sz="1800" b="1" dirty="0">
                <a:solidFill>
                  <a:srgbClr val="00B050"/>
                </a:solidFill>
              </a:rPr>
              <a:t> Base Nationale (</a:t>
            </a:r>
            <a:r>
              <a:rPr lang="fr-FR" sz="1800" b="1" dirty="0" err="1">
                <a:solidFill>
                  <a:srgbClr val="00B050"/>
                </a:solidFill>
              </a:rPr>
              <a:t>Hosp</a:t>
            </a:r>
            <a:r>
              <a:rPr lang="fr-FR" sz="1800" b="1" dirty="0">
                <a:solidFill>
                  <a:srgbClr val="00B050"/>
                </a:solidFill>
              </a:rPr>
              <a:t>. </a:t>
            </a:r>
            <a:r>
              <a:rPr lang="fr-FR" sz="1800" b="1" dirty="0">
                <a:solidFill>
                  <a:srgbClr val="FF6600"/>
                </a:solidFill>
              </a:rPr>
              <a:t>≥ 1nuit et 0 nuit</a:t>
            </a:r>
            <a:r>
              <a:rPr lang="fr-FR" sz="1800" b="1" dirty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11" name="Picture 12" descr="https://si0.twimg.com/profile_images/1829176341/FHF_Logo_quad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6" r="-6061" b="20242"/>
          <a:stretch>
            <a:fillRect/>
          </a:stretch>
        </p:blipFill>
        <p:spPr bwMode="auto">
          <a:xfrm>
            <a:off x="10945590" y="71435"/>
            <a:ext cx="1203384" cy="65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8884716" y="1828800"/>
            <a:ext cx="3264257" cy="116955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solidFill>
                  <a:srgbClr val="0070C0"/>
                </a:solidFill>
              </a:rPr>
              <a:t>Ecarts 2020-2019</a:t>
            </a:r>
          </a:p>
          <a:p>
            <a:pPr marL="268288" indent="-254000">
              <a:buFontTx/>
              <a:buChar char="-"/>
            </a:pPr>
            <a:r>
              <a:rPr lang="fr-FR" sz="1400" b="1" dirty="0">
                <a:solidFill>
                  <a:srgbClr val="0070C0"/>
                </a:solidFill>
              </a:rPr>
              <a:t>H. </a:t>
            </a:r>
            <a:r>
              <a:rPr lang="fr-FR" sz="1400" b="1" i="1" dirty="0">
                <a:solidFill>
                  <a:srgbClr val="0070C0"/>
                </a:solidFill>
              </a:rPr>
              <a:t>ambulatoire</a:t>
            </a:r>
            <a:r>
              <a:rPr lang="fr-FR" sz="1400" b="1" dirty="0">
                <a:solidFill>
                  <a:srgbClr val="0070C0"/>
                </a:solidFill>
              </a:rPr>
              <a:t> (N2019=47 046) : </a:t>
            </a:r>
          </a:p>
          <a:p>
            <a:pPr marL="14288"/>
            <a:r>
              <a:rPr lang="fr-FR" sz="1400" b="1" dirty="0">
                <a:solidFill>
                  <a:srgbClr val="0070C0"/>
                </a:solidFill>
              </a:rPr>
              <a:t>	</a:t>
            </a:r>
            <a:r>
              <a:rPr lang="fr-FR" sz="1400" b="1" dirty="0">
                <a:solidFill>
                  <a:srgbClr val="FF6600"/>
                </a:solidFill>
              </a:rPr>
              <a:t>- 9% </a:t>
            </a:r>
            <a:r>
              <a:rPr lang="fr-FR" sz="1400" b="1" dirty="0">
                <a:solidFill>
                  <a:srgbClr val="0070C0"/>
                </a:solidFill>
              </a:rPr>
              <a:t> (n= - 4 059)</a:t>
            </a:r>
          </a:p>
          <a:p>
            <a:pPr marL="268288" indent="-254000">
              <a:buFontTx/>
              <a:buChar char="-"/>
            </a:pPr>
            <a:r>
              <a:rPr lang="fr-FR" sz="1400" b="1" dirty="0">
                <a:solidFill>
                  <a:srgbClr val="0070C0"/>
                </a:solidFill>
              </a:rPr>
              <a:t>H. </a:t>
            </a:r>
            <a:r>
              <a:rPr lang="fr-FR" sz="1400" b="1" i="1" dirty="0">
                <a:solidFill>
                  <a:srgbClr val="0070C0"/>
                </a:solidFill>
              </a:rPr>
              <a:t>complète</a:t>
            </a:r>
            <a:r>
              <a:rPr lang="fr-FR" sz="1400" b="1" dirty="0">
                <a:solidFill>
                  <a:srgbClr val="0070C0"/>
                </a:solidFill>
              </a:rPr>
              <a:t> (N2019 =36 913) : </a:t>
            </a:r>
          </a:p>
          <a:p>
            <a:pPr marL="14288"/>
            <a:r>
              <a:rPr lang="fr-FR" sz="1400" b="1" dirty="0">
                <a:solidFill>
                  <a:srgbClr val="0070C0"/>
                </a:solidFill>
              </a:rPr>
              <a:t>	</a:t>
            </a:r>
            <a:r>
              <a:rPr lang="fr-FR" sz="1400" b="1" dirty="0">
                <a:solidFill>
                  <a:srgbClr val="FF6600"/>
                </a:solidFill>
              </a:rPr>
              <a:t>- 14% </a:t>
            </a:r>
            <a:r>
              <a:rPr lang="fr-FR" sz="1400" b="1" dirty="0">
                <a:solidFill>
                  <a:srgbClr val="0070C0"/>
                </a:solidFill>
              </a:rPr>
              <a:t>(n= - 5 224)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08186" y="543858"/>
            <a:ext cx="8729663" cy="3423394"/>
            <a:chOff x="1190534" y="2615456"/>
            <a:chExt cx="8729663" cy="3499595"/>
          </a:xfrm>
        </p:grpSpPr>
        <p:graphicFrame>
          <p:nvGraphicFramePr>
            <p:cNvPr id="31" name="Graphique 3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60729018"/>
                </p:ext>
              </p:extLst>
            </p:nvPr>
          </p:nvGraphicFramePr>
          <p:xfrm>
            <a:off x="1190534" y="2615456"/>
            <a:ext cx="8729663" cy="34995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2" name="Rectangle 31"/>
            <p:cNvSpPr/>
            <p:nvPr/>
          </p:nvSpPr>
          <p:spPr>
            <a:xfrm>
              <a:off x="3382272" y="3013720"/>
              <a:ext cx="1123677" cy="2263131"/>
            </a:xfrm>
            <a:prstGeom prst="rect">
              <a:avLst/>
            </a:prstGeom>
            <a:solidFill>
              <a:srgbClr val="FF6600">
                <a:alpha val="16000"/>
              </a:srgb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2000">
                    <a:schemeClr val="accent1">
                      <a:lumMod val="45000"/>
                      <a:lumOff val="55000"/>
                    </a:schemeClr>
                  </a:gs>
                  <a:gs pos="94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235943" y="3013719"/>
              <a:ext cx="969046" cy="2276749"/>
            </a:xfrm>
            <a:prstGeom prst="rect">
              <a:avLst/>
            </a:prstGeom>
            <a:solidFill>
              <a:srgbClr val="FF6600">
                <a:alpha val="16000"/>
              </a:srgb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2000">
                    <a:schemeClr val="accent1">
                      <a:lumMod val="45000"/>
                      <a:lumOff val="55000"/>
                    </a:schemeClr>
                  </a:gs>
                  <a:gs pos="94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cxnSp>
          <p:nvCxnSpPr>
            <p:cNvPr id="34" name="Connecteur droit 33"/>
            <p:cNvCxnSpPr/>
            <p:nvPr/>
          </p:nvCxnSpPr>
          <p:spPr>
            <a:xfrm flipV="1">
              <a:off x="1731708" y="4086863"/>
              <a:ext cx="7694183" cy="25252"/>
            </a:xfrm>
            <a:prstGeom prst="line">
              <a:avLst/>
            </a:prstGeom>
            <a:ln w="381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/>
          <p:cNvGrpSpPr/>
          <p:nvPr/>
        </p:nvGrpSpPr>
        <p:grpSpPr>
          <a:xfrm>
            <a:off x="3848100" y="3638550"/>
            <a:ext cx="8219400" cy="3196233"/>
            <a:chOff x="4177782" y="3819525"/>
            <a:chExt cx="7889718" cy="3015258"/>
          </a:xfrm>
        </p:grpSpPr>
        <p:graphicFrame>
          <p:nvGraphicFramePr>
            <p:cNvPr id="35" name="Graphique 3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47424642"/>
                </p:ext>
              </p:extLst>
            </p:nvPr>
          </p:nvGraphicFramePr>
          <p:xfrm>
            <a:off x="4177782" y="3819525"/>
            <a:ext cx="7889718" cy="30152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6068155" y="4341369"/>
              <a:ext cx="1085440" cy="1729741"/>
            </a:xfrm>
            <a:prstGeom prst="rect">
              <a:avLst/>
            </a:prstGeom>
            <a:solidFill>
              <a:srgbClr val="FF6600">
                <a:alpha val="16000"/>
              </a:srgb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2000">
                    <a:schemeClr val="accent1">
                      <a:lumMod val="45000"/>
                      <a:lumOff val="55000"/>
                    </a:schemeClr>
                  </a:gs>
                  <a:gs pos="94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467964" y="4363595"/>
              <a:ext cx="809636" cy="1706883"/>
            </a:xfrm>
            <a:prstGeom prst="rect">
              <a:avLst/>
            </a:prstGeom>
            <a:solidFill>
              <a:srgbClr val="FF6600">
                <a:alpha val="16000"/>
              </a:srgb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2000">
                    <a:schemeClr val="accent1">
                      <a:lumMod val="45000"/>
                      <a:lumOff val="55000"/>
                    </a:schemeClr>
                  </a:gs>
                  <a:gs pos="94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cxnSp>
          <p:nvCxnSpPr>
            <p:cNvPr id="36" name="Connecteur droit 35"/>
            <p:cNvCxnSpPr/>
            <p:nvPr/>
          </p:nvCxnSpPr>
          <p:spPr>
            <a:xfrm>
              <a:off x="4653215" y="5119952"/>
              <a:ext cx="6938923" cy="958"/>
            </a:xfrm>
            <a:prstGeom prst="line">
              <a:avLst/>
            </a:prstGeom>
            <a:ln w="381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42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https://si0.twimg.com/profile_images/1829176341/FHF_Logo_quad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6" r="-6061" b="20242"/>
          <a:stretch>
            <a:fillRect/>
          </a:stretch>
        </p:blipFill>
        <p:spPr bwMode="auto">
          <a:xfrm>
            <a:off x="10984279" y="416944"/>
            <a:ext cx="1141046" cy="61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263" y="0"/>
            <a:ext cx="11828646" cy="416944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Ecarts Hebdomadaires &amp; Cumulés 2019-2020-2021 : </a:t>
            </a:r>
            <a:r>
              <a:rPr lang="fr-FR" sz="2000" b="1" dirty="0">
                <a:solidFill>
                  <a:srgbClr val="FF6600"/>
                </a:solidFill>
              </a:rPr>
              <a:t>Cholécystectomies </a:t>
            </a:r>
            <a:r>
              <a:rPr lang="fr-FR" sz="2000" b="1" dirty="0">
                <a:solidFill>
                  <a:srgbClr val="00B050"/>
                </a:solidFill>
              </a:rPr>
              <a:t>Base</a:t>
            </a:r>
            <a:r>
              <a:rPr lang="fr-FR" sz="2000" b="1" dirty="0">
                <a:solidFill>
                  <a:srgbClr val="FF6600"/>
                </a:solidFill>
              </a:rPr>
              <a:t> </a:t>
            </a:r>
            <a:r>
              <a:rPr lang="fr-FR" sz="1800" b="1" dirty="0">
                <a:solidFill>
                  <a:srgbClr val="00B050"/>
                </a:solidFill>
              </a:rPr>
              <a:t>Nationale (</a:t>
            </a:r>
            <a:r>
              <a:rPr lang="fr-FR" sz="1800" b="1" dirty="0" err="1">
                <a:solidFill>
                  <a:srgbClr val="00B050"/>
                </a:solidFill>
              </a:rPr>
              <a:t>Hosp</a:t>
            </a:r>
            <a:r>
              <a:rPr lang="fr-FR" sz="1800" b="1" dirty="0">
                <a:solidFill>
                  <a:srgbClr val="00B050"/>
                </a:solidFill>
              </a:rPr>
              <a:t>. </a:t>
            </a:r>
            <a:r>
              <a:rPr lang="fr-FR" sz="1800" b="1" dirty="0">
                <a:solidFill>
                  <a:srgbClr val="FF6600"/>
                </a:solidFill>
              </a:rPr>
              <a:t>≥ 1nuit et 0 nuit</a:t>
            </a:r>
            <a:r>
              <a:rPr lang="fr-FR" sz="1800" b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553575" y="1263391"/>
            <a:ext cx="2638425" cy="170816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Janvier – Mars</a:t>
            </a:r>
            <a:r>
              <a:rPr lang="fr-FR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171450" indent="-171450">
              <a:buFontTx/>
              <a:buChar char="-"/>
            </a:pPr>
            <a:r>
              <a:rPr lang="fr-FR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1 Nuit + (N= 10 594 en 2019)</a:t>
            </a:r>
          </a:p>
          <a:p>
            <a:pPr marL="628650" lvl="1" indent="-171450">
              <a:buFontTx/>
              <a:buChar char="-"/>
            </a:pPr>
            <a:r>
              <a:rPr lang="fr-FR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2021-2019 : -2 545 (-24 %) </a:t>
            </a:r>
          </a:p>
          <a:p>
            <a:pPr marL="628650" lvl="1" indent="-171450">
              <a:buFontTx/>
              <a:buChar char="-"/>
            </a:pPr>
            <a:r>
              <a:rPr lang="fr-FR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2021-2020 : -   467 (- 6%) </a:t>
            </a:r>
          </a:p>
          <a:p>
            <a:pPr marL="628650" lvl="1" indent="-171450">
              <a:buFontTx/>
              <a:buChar char="-"/>
            </a:pPr>
            <a:endParaRPr lang="fr-FR" sz="11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0 Nuit (N= 13 788 en 2019)</a:t>
            </a:r>
          </a:p>
          <a:p>
            <a:pPr marL="628650" lvl="1" indent="-171450">
              <a:buFontTx/>
              <a:buChar char="-"/>
            </a:pPr>
            <a:r>
              <a:rPr lang="fr-FR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2021-2019 : -    121 (- 1%) </a:t>
            </a:r>
          </a:p>
          <a:p>
            <a:pPr marL="628650" lvl="1" indent="-171450">
              <a:buFontTx/>
              <a:buChar char="-"/>
            </a:pPr>
            <a:r>
              <a:rPr lang="fr-FR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2021-2020 : + 2 309 (+ 20%)</a:t>
            </a:r>
          </a:p>
          <a:p>
            <a:pPr lvl="1"/>
            <a:endParaRPr lang="fr-FR" sz="7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tabLst>
                <a:tab pos="0" algn="l"/>
              </a:tabLst>
            </a:pPr>
            <a:r>
              <a:rPr lang="fr-FR" sz="10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Sans correction du défaut exhaustivité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8186" y="6627275"/>
            <a:ext cx="108234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b="1" i="1" dirty="0">
                <a:solidFill>
                  <a:srgbClr val="FF6600"/>
                </a:solidFill>
              </a:rPr>
              <a:t>*Actes ET GHM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496918" y="445728"/>
            <a:ext cx="8083153" cy="3174207"/>
            <a:chOff x="477868" y="445293"/>
            <a:chExt cx="8083153" cy="3174207"/>
          </a:xfrm>
        </p:grpSpPr>
        <p:graphicFrame>
          <p:nvGraphicFramePr>
            <p:cNvPr id="11" name="Graphique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74583018"/>
                </p:ext>
              </p:extLst>
            </p:nvPr>
          </p:nvGraphicFramePr>
          <p:xfrm>
            <a:off x="477868" y="445293"/>
            <a:ext cx="8083153" cy="31742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0" name="Connecteur droit 9"/>
            <p:cNvCxnSpPr/>
            <p:nvPr/>
          </p:nvCxnSpPr>
          <p:spPr>
            <a:xfrm flipV="1">
              <a:off x="1125464" y="1447679"/>
              <a:ext cx="7324725" cy="2274"/>
            </a:xfrm>
            <a:prstGeom prst="line">
              <a:avLst/>
            </a:prstGeom>
            <a:ln w="381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121231"/>
              </p:ext>
            </p:extLst>
          </p:nvPr>
        </p:nvGraphicFramePr>
        <p:xfrm>
          <a:off x="6191250" y="3724275"/>
          <a:ext cx="5934075" cy="309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569424"/>
              </p:ext>
            </p:extLst>
          </p:nvPr>
        </p:nvGraphicFramePr>
        <p:xfrm>
          <a:off x="66675" y="3724275"/>
          <a:ext cx="6124575" cy="3109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9139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"/>
          <p:cNvSpPr txBox="1">
            <a:spLocks/>
          </p:cNvSpPr>
          <p:nvPr/>
        </p:nvSpPr>
        <p:spPr>
          <a:xfrm>
            <a:off x="108186" y="104198"/>
            <a:ext cx="10559814" cy="40062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00B050"/>
                </a:solidFill>
              </a:rPr>
              <a:t>Ecarts Hebdomadaires et Cumulés 2020-2019 : Exérèse Cancer </a:t>
            </a:r>
            <a:r>
              <a:rPr lang="fr-FR" sz="1800" b="1" dirty="0">
                <a:solidFill>
                  <a:srgbClr val="FF6600"/>
                </a:solidFill>
              </a:rPr>
              <a:t>Sein </a:t>
            </a:r>
            <a:r>
              <a:rPr lang="fr-FR" sz="1800" b="1" dirty="0">
                <a:solidFill>
                  <a:srgbClr val="00B050"/>
                </a:solidFill>
              </a:rPr>
              <a:t>Base</a:t>
            </a:r>
            <a:r>
              <a:rPr lang="fr-FR" sz="1800" b="1" dirty="0">
                <a:solidFill>
                  <a:srgbClr val="FF6600"/>
                </a:solidFill>
              </a:rPr>
              <a:t> </a:t>
            </a:r>
            <a:r>
              <a:rPr lang="fr-FR" sz="1800" b="1" dirty="0">
                <a:solidFill>
                  <a:srgbClr val="00B050"/>
                </a:solidFill>
              </a:rPr>
              <a:t>Nationale (</a:t>
            </a:r>
            <a:r>
              <a:rPr lang="fr-FR" sz="1800" b="1" dirty="0" err="1">
                <a:solidFill>
                  <a:srgbClr val="00B050"/>
                </a:solidFill>
              </a:rPr>
              <a:t>Hosp</a:t>
            </a:r>
            <a:r>
              <a:rPr lang="fr-FR" sz="1800" b="1" dirty="0">
                <a:solidFill>
                  <a:srgbClr val="00B050"/>
                </a:solidFill>
              </a:rPr>
              <a:t>. </a:t>
            </a:r>
            <a:r>
              <a:rPr lang="fr-FR" sz="1800" b="1" dirty="0">
                <a:solidFill>
                  <a:srgbClr val="FF6600"/>
                </a:solidFill>
              </a:rPr>
              <a:t>≥ 1nuit et 0 nuit</a:t>
            </a:r>
            <a:r>
              <a:rPr lang="fr-FR" sz="1800" b="1" dirty="0">
                <a:solidFill>
                  <a:srgbClr val="00B050"/>
                </a:solidFill>
              </a:rPr>
              <a:t>)</a:t>
            </a:r>
          </a:p>
          <a:p>
            <a:endParaRPr lang="fr-FR" sz="1800" b="1" dirty="0">
              <a:solidFill>
                <a:srgbClr val="00B05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8186" y="6627275"/>
            <a:ext cx="235673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b="1" i="1" dirty="0">
                <a:solidFill>
                  <a:srgbClr val="FF6600"/>
                </a:solidFill>
              </a:rPr>
              <a:t>*Chirurgie d’exérèse  (« Inca-</a:t>
            </a:r>
            <a:r>
              <a:rPr lang="fr-FR" sz="1000" b="1" i="1" dirty="0" err="1">
                <a:solidFill>
                  <a:srgbClr val="FF6600"/>
                </a:solidFill>
              </a:rPr>
              <a:t>Like</a:t>
            </a:r>
            <a:r>
              <a:rPr lang="fr-FR" sz="1000" b="1" i="1" dirty="0">
                <a:solidFill>
                  <a:srgbClr val="FF6600"/>
                </a:solidFill>
              </a:rPr>
              <a:t> »)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08186" y="601998"/>
            <a:ext cx="8324850" cy="3198477"/>
            <a:chOff x="0" y="416944"/>
            <a:chExt cx="8324850" cy="3601190"/>
          </a:xfrm>
        </p:grpSpPr>
        <p:grpSp>
          <p:nvGrpSpPr>
            <p:cNvPr id="23" name="Groupe 22"/>
            <p:cNvGrpSpPr/>
            <p:nvPr/>
          </p:nvGrpSpPr>
          <p:grpSpPr>
            <a:xfrm>
              <a:off x="0" y="416944"/>
              <a:ext cx="8324850" cy="3601190"/>
              <a:chOff x="1276350" y="714375"/>
              <a:chExt cx="9639300" cy="5429249"/>
            </a:xfrm>
          </p:grpSpPr>
          <p:graphicFrame>
            <p:nvGraphicFramePr>
              <p:cNvPr id="25" name="Graphique 2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20288782"/>
                  </p:ext>
                </p:extLst>
              </p:nvPr>
            </p:nvGraphicFramePr>
            <p:xfrm>
              <a:off x="1276350" y="714375"/>
              <a:ext cx="9639300" cy="542924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29" name="Connecteur droit 28"/>
              <p:cNvCxnSpPr/>
              <p:nvPr/>
            </p:nvCxnSpPr>
            <p:spPr>
              <a:xfrm>
                <a:off x="2088939" y="3661855"/>
                <a:ext cx="8308351" cy="44451"/>
              </a:xfrm>
              <a:prstGeom prst="line">
                <a:avLst/>
              </a:prstGeom>
              <a:ln w="38100">
                <a:solidFill>
                  <a:srgbClr val="FF66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2191023" y="736507"/>
              <a:ext cx="1123677" cy="2321017"/>
            </a:xfrm>
            <a:prstGeom prst="rect">
              <a:avLst/>
            </a:prstGeom>
            <a:solidFill>
              <a:srgbClr val="FF6600">
                <a:alpha val="16000"/>
              </a:srgb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2000">
                    <a:schemeClr val="accent1">
                      <a:lumMod val="45000"/>
                      <a:lumOff val="55000"/>
                    </a:schemeClr>
                  </a:gs>
                  <a:gs pos="94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755107" y="914400"/>
            <a:ext cx="923515" cy="2061463"/>
          </a:xfrm>
          <a:prstGeom prst="rect">
            <a:avLst/>
          </a:prstGeom>
          <a:solidFill>
            <a:srgbClr val="FF6600">
              <a:alpha val="16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2000">
                  <a:schemeClr val="accent1">
                    <a:lumMod val="45000"/>
                    <a:lumOff val="55000"/>
                  </a:schemeClr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11" name="Picture 12" descr="https://si0.twimg.com/profile_images/1829176341/FHF_Logo_quad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6" r="-6061" b="20242"/>
          <a:stretch>
            <a:fillRect/>
          </a:stretch>
        </p:blipFill>
        <p:spPr bwMode="auto">
          <a:xfrm>
            <a:off x="10945590" y="71435"/>
            <a:ext cx="1203384" cy="65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8705850" y="774453"/>
            <a:ext cx="3314357" cy="267765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Ecarts 2020-2019</a:t>
            </a:r>
          </a:p>
          <a:p>
            <a:pPr marL="268288" indent="-254000">
              <a:buFontTx/>
              <a:buChar char="-"/>
            </a:pPr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fr-FR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complète</a:t>
            </a:r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(N2019 =47 363) : </a:t>
            </a:r>
          </a:p>
          <a:p>
            <a:pPr marL="14288"/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- 10% </a:t>
            </a:r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 - 4 618)</a:t>
            </a:r>
          </a:p>
          <a:p>
            <a:pPr marL="268288" indent="-254000">
              <a:buFontTx/>
              <a:buChar char="-"/>
            </a:pPr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fr-FR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ambulatoire</a:t>
            </a:r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(N2019 =30 302) : </a:t>
            </a:r>
          </a:p>
          <a:p>
            <a:pPr marL="14288"/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+ 4% </a:t>
            </a:r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 + 1 122)</a:t>
            </a:r>
          </a:p>
          <a:p>
            <a:pPr marL="14288"/>
            <a:endParaRPr lang="fr-FR" sz="800" b="1" dirty="0">
              <a:solidFill>
                <a:srgbClr val="0070C0"/>
              </a:solidFill>
            </a:endParaRPr>
          </a:p>
          <a:p>
            <a:r>
              <a:rPr lang="fr-FR" sz="12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Janvier – Mars</a:t>
            </a:r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171450" indent="-171450">
              <a:buFontTx/>
              <a:buChar char="-"/>
            </a:pPr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1 Nuit +</a:t>
            </a:r>
          </a:p>
          <a:p>
            <a:pPr marL="628650" lvl="1" indent="-171450">
              <a:buFontTx/>
              <a:buChar char="-"/>
            </a:pPr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2021-2019 : -2 474 (-18 %) </a:t>
            </a:r>
          </a:p>
          <a:p>
            <a:pPr marL="628650" lvl="1" indent="-171450">
              <a:buFontTx/>
              <a:buChar char="-"/>
            </a:pPr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2021-2020 : -1 644 (-13%) </a:t>
            </a:r>
          </a:p>
          <a:p>
            <a:pPr marL="171450" indent="-171450">
              <a:buFontTx/>
              <a:buChar char="-"/>
            </a:pPr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0 Nuit </a:t>
            </a:r>
          </a:p>
          <a:p>
            <a:pPr marL="628650" lvl="1" indent="-171450">
              <a:buFontTx/>
              <a:buChar char="-"/>
            </a:pPr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2021-2019 : + 1 076 (+13 %) </a:t>
            </a:r>
          </a:p>
          <a:p>
            <a:pPr marL="628650" lvl="1" indent="-171450">
              <a:buFontTx/>
              <a:buChar char="-"/>
            </a:pPr>
            <a:r>
              <a:rPr lang="fr-F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2021-2020 : +    422 (+ 5%)</a:t>
            </a:r>
          </a:p>
          <a:p>
            <a:pPr marL="628650" lvl="1" indent="-171450">
              <a:buFontTx/>
              <a:buChar char="-"/>
            </a:pPr>
            <a:endParaRPr lang="fr-FR" sz="5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8"/>
            <a:r>
              <a:rPr lang="fr-FR" sz="11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Sans correction du défaut exhaustivité</a:t>
            </a:r>
          </a:p>
        </p:txBody>
      </p:sp>
      <p:graphicFrame>
        <p:nvGraphicFramePr>
          <p:cNvPr id="24" name="Graphique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259506"/>
              </p:ext>
            </p:extLst>
          </p:nvPr>
        </p:nvGraphicFramePr>
        <p:xfrm>
          <a:off x="38369" y="3868044"/>
          <a:ext cx="5791200" cy="2954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Graphique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75314"/>
              </p:ext>
            </p:extLst>
          </p:nvPr>
        </p:nvGraphicFramePr>
        <p:xfrm>
          <a:off x="5867400" y="3868044"/>
          <a:ext cx="6267584" cy="2954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285110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DS Them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DS Theme">
    <a:majorFont>
      <a:latin typeface="Courier New"/>
      <a:ea typeface=""/>
      <a:cs typeface=""/>
    </a:majorFont>
    <a:minorFont>
      <a:latin typeface="Courier New"/>
      <a:ea typeface=""/>
      <a:cs typeface=""/>
    </a:minorFont>
  </a:fontScheme>
  <a:fmtScheme name="ODS Theme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14.xml><?xml version="1.0" encoding="utf-8"?>
<a:themeOverride xmlns:a="http://schemas.openxmlformats.org/drawingml/2006/main">
  <a:clrScheme name="ODS Them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DS Theme">
    <a:majorFont>
      <a:latin typeface="Courier New"/>
      <a:ea typeface=""/>
      <a:cs typeface=""/>
    </a:majorFont>
    <a:minorFont>
      <a:latin typeface="Courier New"/>
      <a:ea typeface=""/>
      <a:cs typeface=""/>
    </a:minorFont>
  </a:fontScheme>
  <a:fmtScheme name="ODS Theme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DS Them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DS Theme">
    <a:majorFont>
      <a:latin typeface="Courier New"/>
      <a:ea typeface=""/>
      <a:cs typeface=""/>
    </a:majorFont>
    <a:minorFont>
      <a:latin typeface="Courier New"/>
      <a:ea typeface=""/>
      <a:cs typeface=""/>
    </a:minorFont>
  </a:fontScheme>
  <a:fmtScheme name="ODS Theme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17.xml><?xml version="1.0" encoding="utf-8"?>
<a:themeOverride xmlns:a="http://schemas.openxmlformats.org/drawingml/2006/main">
  <a:clrScheme name="ODS Them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DS Theme">
    <a:majorFont>
      <a:latin typeface="Courier New"/>
      <a:ea typeface=""/>
      <a:cs typeface=""/>
    </a:majorFont>
    <a:minorFont>
      <a:latin typeface="Courier New"/>
      <a:ea typeface=""/>
      <a:cs typeface=""/>
    </a:minorFont>
  </a:fontScheme>
  <a:fmtScheme name="ODS Theme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DS Them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DS Theme">
    <a:majorFont>
      <a:latin typeface="Courier New"/>
      <a:ea typeface=""/>
      <a:cs typeface=""/>
    </a:majorFont>
    <a:minorFont>
      <a:latin typeface="Courier New"/>
      <a:ea typeface=""/>
      <a:cs typeface=""/>
    </a:minorFont>
  </a:fontScheme>
  <a:fmtScheme name="ODS Theme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21.xml><?xml version="1.0" encoding="utf-8"?>
<a:themeOverride xmlns:a="http://schemas.openxmlformats.org/drawingml/2006/main">
  <a:clrScheme name="ODS Them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DS Theme">
    <a:majorFont>
      <a:latin typeface="Courier New"/>
      <a:ea typeface=""/>
      <a:cs typeface=""/>
    </a:majorFont>
    <a:minorFont>
      <a:latin typeface="Courier New"/>
      <a:ea typeface=""/>
      <a:cs typeface=""/>
    </a:minorFont>
  </a:fontScheme>
  <a:fmtScheme name="ODS Theme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3.xml><?xml version="1.0" encoding="utf-8"?>
<a:themeOverride xmlns:a="http://schemas.openxmlformats.org/drawingml/2006/main">
  <a:clrScheme name="ODS Them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DS Theme">
    <a:majorFont>
      <a:latin typeface="Courier New"/>
      <a:ea typeface=""/>
      <a:cs typeface=""/>
    </a:majorFont>
    <a:minorFont>
      <a:latin typeface="Courier New"/>
      <a:ea typeface=""/>
      <a:cs typeface=""/>
    </a:minorFont>
  </a:fontScheme>
  <a:fmtScheme name="ODS Theme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5186</TotalTime>
  <Words>1670</Words>
  <Application>Microsoft Macintosh PowerPoint</Application>
  <PresentationFormat>Grand écran</PresentationFormat>
  <Paragraphs>175</Paragraphs>
  <Slides>13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Trebuchet MS</vt:lpstr>
      <vt:lpstr>Wingdings</vt:lpstr>
      <vt:lpstr>Wingdings 3</vt:lpstr>
      <vt:lpstr>Facette</vt:lpstr>
      <vt:lpstr>Estimation de l’impact de l’épidémie de COVID-19 sur l’activité de Chirurgie hors COVID   </vt:lpstr>
      <vt:lpstr>Méthode </vt:lpstr>
      <vt:lpstr>Ecarts Hebdomadaires 2020-2019 : Chirurgie Base Nationale (Hosp. ≥ 1nuit)</vt:lpstr>
      <vt:lpstr>Ecarts Cumulés &amp; Hebdomadaires 2020-2019 : Chirurgie Base Nationale (Hosp. ≥1 nuit)</vt:lpstr>
      <vt:lpstr>Ecarts Hebdomadaires 2020-2019 : Chirurgie Base Nationale (Hosp. Ambu 0 nuit)</vt:lpstr>
      <vt:lpstr>Ecarts Hebdomadaires &amp; cumulés 2019-2020-2021 : Chirurgie Base Nationale (Hosp. Ambu 0 nuit)</vt:lpstr>
      <vt:lpstr>Présentation PowerPoint</vt:lpstr>
      <vt:lpstr>Ecarts Hebdomadaires &amp; Cumulés 2019-2020-2021 : Cholécystectomies Base Nationale (Hosp. ≥ 1nuit et 0 nuit)</vt:lpstr>
      <vt:lpstr>Présentation PowerPoint</vt:lpstr>
      <vt:lpstr>Présentation PowerPoint</vt:lpstr>
      <vt:lpstr>Ecarts Cumulés 2019 –2020 -2021  : Prothèse de Hanche (Hosp. ≥ 1nuit et 0 nuit) </vt:lpstr>
      <vt:lpstr>Discussion  </vt:lpstr>
      <vt:lpstr>Présentation PowerPoint</vt:lpstr>
    </vt:vector>
  </TitlesOfParts>
  <Company>CHRU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SEGURET FABIENNE</dc:creator>
  <cp:lastModifiedBy>Martine Tondelier</cp:lastModifiedBy>
  <cp:revision>350</cp:revision>
  <dcterms:created xsi:type="dcterms:W3CDTF">2021-04-02T13:42:40Z</dcterms:created>
  <dcterms:modified xsi:type="dcterms:W3CDTF">2021-08-20T07:52:45Z</dcterms:modified>
</cp:coreProperties>
</file>